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1"/>
  </p:notesMasterIdLst>
  <p:sldIdLst>
    <p:sldId id="256" r:id="rId2"/>
    <p:sldId id="306" r:id="rId3"/>
    <p:sldId id="257" r:id="rId4"/>
    <p:sldId id="259" r:id="rId5"/>
    <p:sldId id="308" r:id="rId6"/>
    <p:sldId id="260" r:id="rId7"/>
    <p:sldId id="261" r:id="rId8"/>
    <p:sldId id="263" r:id="rId9"/>
    <p:sldId id="262" r:id="rId10"/>
    <p:sldId id="264" r:id="rId11"/>
    <p:sldId id="265" r:id="rId12"/>
    <p:sldId id="309" r:id="rId13"/>
    <p:sldId id="269" r:id="rId14"/>
    <p:sldId id="311" r:id="rId15"/>
    <p:sldId id="310" r:id="rId16"/>
    <p:sldId id="312" r:id="rId17"/>
    <p:sldId id="313" r:id="rId18"/>
    <p:sldId id="277" r:id="rId19"/>
    <p:sldId id="315" r:id="rId20"/>
    <p:sldId id="316" r:id="rId21"/>
    <p:sldId id="314" r:id="rId22"/>
    <p:sldId id="317" r:id="rId23"/>
    <p:sldId id="318" r:id="rId24"/>
    <p:sldId id="319" r:id="rId25"/>
    <p:sldId id="280" r:id="rId26"/>
    <p:sldId id="320" r:id="rId27"/>
    <p:sldId id="321" r:id="rId28"/>
    <p:sldId id="322" r:id="rId29"/>
    <p:sldId id="323" r:id="rId30"/>
    <p:sldId id="324" r:id="rId31"/>
    <p:sldId id="325" r:id="rId32"/>
    <p:sldId id="326" r:id="rId33"/>
    <p:sldId id="296" r:id="rId34"/>
    <p:sldId id="298" r:id="rId35"/>
    <p:sldId id="327" r:id="rId36"/>
    <p:sldId id="303" r:id="rId37"/>
    <p:sldId id="305" r:id="rId38"/>
    <p:sldId id="304" r:id="rId39"/>
    <p:sldId id="307" r:id="rId4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256"/>
            <p14:sldId id="306"/>
            <p14:sldId id="257"/>
            <p14:sldId id="259"/>
            <p14:sldId id="308"/>
            <p14:sldId id="260"/>
            <p14:sldId id="261"/>
            <p14:sldId id="263"/>
            <p14:sldId id="262"/>
            <p14:sldId id="264"/>
            <p14:sldId id="265"/>
            <p14:sldId id="309"/>
            <p14:sldId id="269"/>
            <p14:sldId id="311"/>
            <p14:sldId id="310"/>
            <p14:sldId id="312"/>
            <p14:sldId id="313"/>
            <p14:sldId id="277"/>
            <p14:sldId id="315"/>
            <p14:sldId id="316"/>
            <p14:sldId id="314"/>
            <p14:sldId id="317"/>
            <p14:sldId id="318"/>
            <p14:sldId id="319"/>
            <p14:sldId id="280"/>
            <p14:sldId id="320"/>
            <p14:sldId id="321"/>
            <p14:sldId id="322"/>
            <p14:sldId id="323"/>
            <p14:sldId id="324"/>
            <p14:sldId id="325"/>
            <p14:sldId id="326"/>
            <p14:sldId id="296"/>
            <p14:sldId id="298"/>
            <p14:sldId id="327"/>
            <p14:sldId id="303"/>
            <p14:sldId id="305"/>
            <p14:sldId id="304"/>
            <p14:sldId id="3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90" autoAdjust="0"/>
    <p:restoredTop sz="94625" autoAdjust="0"/>
  </p:normalViewPr>
  <p:slideViewPr>
    <p:cSldViewPr>
      <p:cViewPr varScale="1">
        <p:scale>
          <a:sx n="109" d="100"/>
          <a:sy n="109" d="100"/>
        </p:scale>
        <p:origin x="200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34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2019-03-06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34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66"/>
            <a:ext cx="9144000" cy="6851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dirty="0" smtClean="0"/>
              <a:t>명품 </a:t>
            </a:r>
            <a:r>
              <a:rPr lang="en-US" altLang="ko-KR" dirty="0" smtClean="0"/>
              <a:t>JAVA Essential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Essential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Essential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Essential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Essential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Essential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racle.com/technetwork/java/index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download.oracle.com/javase/7/docs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oracle.com/javase/10/docs/api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clipse.org/downloads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Essential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989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0135" y="1572982"/>
            <a:ext cx="1335264" cy="1397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677" y="3953053"/>
            <a:ext cx="978172" cy="932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 플랫폼 독립성</a:t>
            </a:r>
            <a:endParaRPr lang="ko-KR" altLang="en-US" dirty="0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767619" y="5443297"/>
            <a:ext cx="1949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Intel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CPU + </a:t>
            </a:r>
            <a:r>
              <a:rPr lang="ko-KR" altLang="en-US" sz="1400" dirty="0" err="1" smtClean="0"/>
              <a:t>리눅스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3911762" y="5892351"/>
            <a:ext cx="2071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Apple </a:t>
            </a:r>
            <a:r>
              <a:rPr lang="ko-KR" altLang="en-US" sz="1400" dirty="0" smtClean="0"/>
              <a:t>사의 </a:t>
            </a:r>
            <a:r>
              <a:rPr lang="en-US" altLang="ko-KR" sz="1400" dirty="0" smtClean="0"/>
              <a:t>MAC PC</a:t>
            </a:r>
            <a:endParaRPr lang="ko-KR" altLang="en-US" sz="1400" dirty="0"/>
          </a:p>
        </p:txBody>
      </p:sp>
      <p:sp>
        <p:nvSpPr>
          <p:cNvPr id="18" name="한쪽 모서리가 잘린 사각형 17"/>
          <p:cNvSpPr/>
          <p:nvPr/>
        </p:nvSpPr>
        <p:spPr>
          <a:xfrm>
            <a:off x="4310363" y="2143116"/>
            <a:ext cx="1368722" cy="571504"/>
          </a:xfrm>
          <a:prstGeom prst="snip1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자바 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응용 프로그램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20" name="직선 화살표 연결선 19"/>
          <p:cNvCxnSpPr>
            <a:endCxn id="18" idx="2"/>
          </p:cNvCxnSpPr>
          <p:nvPr/>
        </p:nvCxnSpPr>
        <p:spPr>
          <a:xfrm>
            <a:off x="3810297" y="2428868"/>
            <a:ext cx="500066" cy="0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자유형 24"/>
          <p:cNvSpPr/>
          <p:nvPr/>
        </p:nvSpPr>
        <p:spPr>
          <a:xfrm>
            <a:off x="2882840" y="2706483"/>
            <a:ext cx="2045109" cy="1415845"/>
          </a:xfrm>
          <a:custGeom>
            <a:avLst/>
            <a:gdLst>
              <a:gd name="connsiteX0" fmla="*/ 2045109 w 2045109"/>
              <a:gd name="connsiteY0" fmla="*/ 0 h 1415845"/>
              <a:gd name="connsiteX1" fmla="*/ 1130709 w 2045109"/>
              <a:gd name="connsiteY1" fmla="*/ 570271 h 1415845"/>
              <a:gd name="connsiteX2" fmla="*/ 353961 w 2045109"/>
              <a:gd name="connsiteY2" fmla="*/ 894736 h 1415845"/>
              <a:gd name="connsiteX3" fmla="*/ 0 w 2045109"/>
              <a:gd name="connsiteY3" fmla="*/ 1415845 h 141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5109" h="1415845">
                <a:moveTo>
                  <a:pt x="2045109" y="0"/>
                </a:moveTo>
                <a:cubicBezTo>
                  <a:pt x="1728838" y="210574"/>
                  <a:pt x="1412567" y="421148"/>
                  <a:pt x="1130709" y="570271"/>
                </a:cubicBezTo>
                <a:cubicBezTo>
                  <a:pt x="848851" y="719394"/>
                  <a:pt x="542413" y="753807"/>
                  <a:pt x="353961" y="894736"/>
                </a:cubicBezTo>
                <a:cubicBezTo>
                  <a:pt x="165510" y="1035665"/>
                  <a:pt x="82755" y="1225755"/>
                  <a:pt x="0" y="1415845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4772272" y="2726149"/>
            <a:ext cx="150600" cy="1202918"/>
          </a:xfrm>
          <a:custGeom>
            <a:avLst/>
            <a:gdLst>
              <a:gd name="connsiteX0" fmla="*/ 175343 w 175343"/>
              <a:gd name="connsiteY0" fmla="*/ 0 h 1504335"/>
              <a:gd name="connsiteX1" fmla="*/ 8194 w 175343"/>
              <a:gd name="connsiteY1" fmla="*/ 688258 h 1504335"/>
              <a:gd name="connsiteX2" fmla="*/ 126181 w 175343"/>
              <a:gd name="connsiteY2" fmla="*/ 1504335 h 1504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3" h="1504335">
                <a:moveTo>
                  <a:pt x="175343" y="0"/>
                </a:moveTo>
                <a:cubicBezTo>
                  <a:pt x="95865" y="218768"/>
                  <a:pt x="16388" y="437536"/>
                  <a:pt x="8194" y="688258"/>
                </a:cubicBezTo>
                <a:cubicBezTo>
                  <a:pt x="0" y="938980"/>
                  <a:pt x="63090" y="1221657"/>
                  <a:pt x="126181" y="1504335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4947613" y="2735980"/>
            <a:ext cx="2046959" cy="1264524"/>
          </a:xfrm>
          <a:custGeom>
            <a:avLst/>
            <a:gdLst>
              <a:gd name="connsiteX0" fmla="*/ 0 w 1612490"/>
              <a:gd name="connsiteY0" fmla="*/ 0 h 1435510"/>
              <a:gd name="connsiteX1" fmla="*/ 353961 w 1612490"/>
              <a:gd name="connsiteY1" fmla="*/ 619432 h 1435510"/>
              <a:gd name="connsiteX2" fmla="*/ 894735 w 1612490"/>
              <a:gd name="connsiteY2" fmla="*/ 1150374 h 1435510"/>
              <a:gd name="connsiteX3" fmla="*/ 1612490 w 1612490"/>
              <a:gd name="connsiteY3" fmla="*/ 1435510 h 1435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2490" h="1435510">
                <a:moveTo>
                  <a:pt x="0" y="0"/>
                </a:moveTo>
                <a:cubicBezTo>
                  <a:pt x="102419" y="213851"/>
                  <a:pt x="204839" y="427703"/>
                  <a:pt x="353961" y="619432"/>
                </a:cubicBezTo>
                <a:cubicBezTo>
                  <a:pt x="503083" y="811161"/>
                  <a:pt x="684980" y="1014361"/>
                  <a:pt x="894735" y="1150374"/>
                </a:cubicBezTo>
                <a:cubicBezTo>
                  <a:pt x="1104490" y="1286387"/>
                  <a:pt x="1358490" y="1360948"/>
                  <a:pt x="1612490" y="1435510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2565417" y="3643314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 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4279929" y="3429000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 </a:t>
            </a:r>
            <a:endParaRPr lang="ko-KR" altLang="en-US" sz="1400" dirty="0"/>
          </a:p>
        </p:txBody>
      </p:sp>
      <p:sp>
        <p:nvSpPr>
          <p:cNvPr id="32" name="TextBox 31"/>
          <p:cNvSpPr txBox="1"/>
          <p:nvPr/>
        </p:nvSpPr>
        <p:spPr>
          <a:xfrm>
            <a:off x="6423069" y="3571876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 </a:t>
            </a:r>
            <a:endParaRPr lang="ko-KR" alt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966991" y="2070019"/>
            <a:ext cx="14859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i="1" dirty="0" smtClean="0">
                <a:solidFill>
                  <a:srgbClr val="0070C0"/>
                </a:solidFill>
              </a:rPr>
              <a:t>Write Once !!</a:t>
            </a:r>
            <a:endParaRPr lang="ko-KR" altLang="en-US" sz="2000" b="1" i="1" dirty="0">
              <a:solidFill>
                <a:srgbClr val="0070C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99592" y="3171766"/>
            <a:ext cx="1736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i="1" dirty="0" smtClean="0">
                <a:solidFill>
                  <a:srgbClr val="0070C0"/>
                </a:solidFill>
              </a:rPr>
              <a:t>Run Anywhere!!</a:t>
            </a:r>
            <a:endParaRPr lang="ko-KR" altLang="en-US" sz="2000" b="1" i="1" dirty="0">
              <a:solidFill>
                <a:srgbClr val="0070C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975103" y="5072074"/>
            <a:ext cx="1447570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rgbClr val="00B050"/>
                </a:solidFill>
              </a:rPr>
              <a:t>자바 가상 기계</a:t>
            </a:r>
            <a:endParaRPr lang="ko-KR" altLang="en-US" sz="1400" b="1" dirty="0">
              <a:solidFill>
                <a:srgbClr val="00B05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172772" y="5488560"/>
            <a:ext cx="1464479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B050"/>
                </a:solidFill>
              </a:rPr>
              <a:t>자바 가상 기계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08821" y="4929198"/>
            <a:ext cx="1386962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B050"/>
                </a:solidFill>
              </a:rPr>
              <a:t>자바 가상 기계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63631" y="5334164"/>
            <a:ext cx="23762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Intel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CPU + </a:t>
            </a:r>
            <a:r>
              <a:rPr lang="ko-KR" altLang="en-US" sz="1400" dirty="0" smtClean="0"/>
              <a:t>윈도우 노트북</a:t>
            </a:r>
            <a:endParaRPr lang="ko-KR" altLang="en-US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976" y="4071943"/>
            <a:ext cx="903510" cy="857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4323" y="3971725"/>
            <a:ext cx="774720" cy="1485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2969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가상 기계와 자바 실행 환경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dirty="0" smtClean="0"/>
              <a:t>바이트</a:t>
            </a:r>
            <a:r>
              <a:rPr lang="en-US" altLang="ko-KR" dirty="0" smtClean="0"/>
              <a:t> </a:t>
            </a:r>
            <a:r>
              <a:rPr lang="ko-KR" altLang="en-US" dirty="0" smtClean="0"/>
              <a:t>코드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가상 기계에</a:t>
            </a:r>
            <a:r>
              <a:rPr lang="ko-KR" altLang="en-US" dirty="0"/>
              <a:t>서</a:t>
            </a:r>
            <a:r>
              <a:rPr lang="ko-KR" altLang="en-US" dirty="0" smtClean="0"/>
              <a:t> 실행 가능한 바이너리 코드</a:t>
            </a:r>
            <a:endParaRPr lang="en-US" altLang="ko-KR" dirty="0" smtClean="0"/>
          </a:p>
          <a:p>
            <a:pPr lvl="2"/>
            <a:r>
              <a:rPr lang="ko-KR" altLang="en-US" dirty="0"/>
              <a:t>바이트 코드는 컴퓨터 </a:t>
            </a:r>
            <a:r>
              <a:rPr lang="en-US" altLang="ko-KR" dirty="0"/>
              <a:t>CPU</a:t>
            </a:r>
            <a:r>
              <a:rPr lang="ko-KR" altLang="en-US" dirty="0"/>
              <a:t>에 의해 직접 실행되지 않음</a:t>
            </a:r>
            <a:endParaRPr lang="en-US" altLang="ko-KR" dirty="0"/>
          </a:p>
          <a:p>
            <a:pPr lvl="2"/>
            <a:r>
              <a:rPr lang="ko-KR" altLang="en-US" dirty="0" smtClean="0"/>
              <a:t>자바 가상 기계가 작동 중인 플랫폼에서 실행</a:t>
            </a:r>
            <a:endParaRPr lang="en-US" altLang="ko-KR" dirty="0" smtClean="0"/>
          </a:p>
          <a:p>
            <a:pPr lvl="2"/>
            <a:r>
              <a:rPr lang="ko-KR" altLang="en-US" dirty="0"/>
              <a:t>자바 가상 기계가 인터프리터 방식으로 바이트 코드 </a:t>
            </a:r>
            <a:r>
              <a:rPr lang="ko-KR" altLang="en-US" dirty="0" smtClean="0"/>
              <a:t>해석</a:t>
            </a:r>
            <a:endParaRPr lang="en-US" altLang="ko-KR" dirty="0"/>
          </a:p>
          <a:p>
            <a:pPr lvl="1"/>
            <a:r>
              <a:rPr lang="ko-KR" altLang="en-US" dirty="0" smtClean="0"/>
              <a:t>클래스 파일</a:t>
            </a:r>
            <a:r>
              <a:rPr lang="en-US" altLang="ko-KR" dirty="0" smtClean="0"/>
              <a:t>(.class)</a:t>
            </a:r>
            <a:r>
              <a:rPr lang="ko-KR" altLang="en-US" dirty="0" smtClean="0"/>
              <a:t>에 저장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자바 가상 기계</a:t>
            </a:r>
            <a:r>
              <a:rPr lang="en-US" altLang="ko-KR" dirty="0" smtClean="0"/>
              <a:t>(JVM : Java Virtual Machine)</a:t>
            </a:r>
          </a:p>
          <a:p>
            <a:pPr lvl="1"/>
            <a:r>
              <a:rPr lang="ko-KR" altLang="en-US" dirty="0" smtClean="0"/>
              <a:t>각기 다른 플랫폼에 설치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동일한 자바 실행 환경 제공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가상 기계 자체는 플랫폼에 종속적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 가상 기계는 플랫폼마다 각각 작성됨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리눅스에서</a:t>
            </a:r>
            <a:r>
              <a:rPr lang="ko-KR" altLang="en-US" dirty="0" smtClean="0"/>
              <a:t> 작동하는 자바 가상 기계는 윈도우에서 작동하지 않음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가상 기계 개발 및</a:t>
            </a:r>
            <a:r>
              <a:rPr lang="en-US" altLang="ko-KR" dirty="0" smtClean="0"/>
              <a:t> </a:t>
            </a:r>
            <a:r>
              <a:rPr lang="ko-KR" altLang="en-US" dirty="0" smtClean="0"/>
              <a:t>공급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 개발사인 </a:t>
            </a:r>
            <a:r>
              <a:rPr lang="ko-KR" altLang="en-US" dirty="0" err="1" smtClean="0"/>
              <a:t>오라클</a:t>
            </a:r>
            <a:r>
              <a:rPr lang="ko-KR" altLang="en-US" dirty="0" smtClean="0"/>
              <a:t> 외 </a:t>
            </a:r>
            <a:r>
              <a:rPr lang="en-US" altLang="ko-KR" dirty="0" smtClean="0"/>
              <a:t>IBM, MS </a:t>
            </a:r>
            <a:r>
              <a:rPr lang="ko-KR" altLang="en-US" dirty="0" smtClean="0"/>
              <a:t>등 다양한 회사에서 제작 공급</a:t>
            </a:r>
            <a:endParaRPr lang="en-US" altLang="ko-KR" dirty="0" smtClean="0"/>
          </a:p>
          <a:p>
            <a:r>
              <a:rPr lang="ko-KR" altLang="en-US" dirty="0" smtClean="0"/>
              <a:t>자바의 실행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가상 기계가 클래스 파일</a:t>
            </a:r>
            <a:r>
              <a:rPr lang="en-US" altLang="ko-KR" dirty="0" smtClean="0"/>
              <a:t>(.class)</a:t>
            </a:r>
            <a:r>
              <a:rPr lang="ko-KR" altLang="en-US" dirty="0" smtClean="0"/>
              <a:t>의 바이트 코드 실행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6762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3140968"/>
            <a:ext cx="7063800" cy="344341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 응용프로그램 실행 환경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872208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dirty="0" smtClean="0"/>
              <a:t>실행 환경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가상 기계 </a:t>
            </a:r>
            <a:r>
              <a:rPr lang="en-US" altLang="ko-KR" dirty="0" smtClean="0"/>
              <a:t>+ </a:t>
            </a:r>
            <a:r>
              <a:rPr lang="ko-KR" altLang="en-US" dirty="0" smtClean="0"/>
              <a:t>자바 플랫폼의 다양한 클래스 라이브러리</a:t>
            </a:r>
            <a:r>
              <a:rPr lang="en-US" altLang="ko-KR" dirty="0" smtClean="0"/>
              <a:t>(</a:t>
            </a:r>
            <a:r>
              <a:rPr lang="ko-KR" altLang="en-US" dirty="0" smtClean="0"/>
              <a:t>자바</a:t>
            </a:r>
            <a:r>
              <a:rPr lang="en-US" altLang="ko-KR" dirty="0" smtClean="0"/>
              <a:t> API)</a:t>
            </a:r>
          </a:p>
          <a:p>
            <a:r>
              <a:rPr lang="ko-KR" altLang="en-US" dirty="0" smtClean="0"/>
              <a:t>응용프로그램 실행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main() </a:t>
            </a:r>
            <a:r>
              <a:rPr lang="ko-KR" altLang="en-US" dirty="0" err="1" smtClean="0"/>
              <a:t>메소드를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가진 클래스의 </a:t>
            </a:r>
            <a:r>
              <a:rPr lang="en-US" altLang="ko-KR" dirty="0" smtClean="0"/>
              <a:t>main()</a:t>
            </a:r>
            <a:r>
              <a:rPr lang="ko-KR" altLang="en-US" dirty="0" smtClean="0"/>
              <a:t>에서 실행 시작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가상 기계는</a:t>
            </a:r>
            <a:r>
              <a:rPr lang="en-US" altLang="ko-KR" dirty="0" smtClean="0"/>
              <a:t>,</a:t>
            </a:r>
            <a:r>
              <a:rPr lang="ko-KR" altLang="en-US" dirty="0" smtClean="0"/>
              <a:t> 필요할 때 클래스 파일 로딩</a:t>
            </a:r>
            <a:r>
              <a:rPr lang="en-US" altLang="ko-KR" dirty="0" smtClean="0"/>
              <a:t>,</a:t>
            </a:r>
            <a:r>
              <a:rPr lang="ko-KR" altLang="en-US" dirty="0" smtClean="0"/>
              <a:t> 적은 메모리로 실행 가능</a:t>
            </a:r>
            <a:endParaRPr lang="ko-KR" altLang="en-US" dirty="0"/>
          </a:p>
        </p:txBody>
      </p:sp>
      <p:sp>
        <p:nvSpPr>
          <p:cNvPr id="54" name="슬라이드 번호 개체 틀 5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62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자바와 </a:t>
            </a:r>
            <a:r>
              <a:rPr lang="ko-KR" altLang="en-US" dirty="0" err="1" smtClean="0"/>
              <a:t>타언어</a:t>
            </a:r>
            <a:r>
              <a:rPr lang="en-US" altLang="ko-KR" dirty="0" smtClean="0"/>
              <a:t>(C/C++)</a:t>
            </a:r>
            <a:r>
              <a:rPr lang="ko-KR" altLang="en-US" dirty="0" smtClean="0"/>
              <a:t>의 실행 차이</a:t>
            </a:r>
            <a:endParaRPr lang="ko-KR" altLang="en-US" dirty="0"/>
          </a:p>
        </p:txBody>
      </p:sp>
      <p:sp>
        <p:nvSpPr>
          <p:cNvPr id="32" name="슬라이드 번호 개체 틀 3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자바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C/C++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5576" y="1940944"/>
            <a:ext cx="2135542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if (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&gt;0) {</a:t>
            </a:r>
          </a:p>
          <a:p>
            <a:pPr lvl="1"/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*10;</a:t>
            </a:r>
          </a:p>
          <a:p>
            <a:r>
              <a:rPr lang="en-US" altLang="ko-KR" sz="1600" dirty="0" smtClean="0"/>
              <a:t>}</a:t>
            </a:r>
          </a:p>
          <a:p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– j;</a:t>
            </a:r>
          </a:p>
          <a:p>
            <a:r>
              <a:rPr lang="en-US" altLang="ko-KR" sz="1600" dirty="0" err="1" smtClean="0"/>
              <a:t>System.out.println</a:t>
            </a: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);</a:t>
            </a:r>
          </a:p>
        </p:txBody>
      </p:sp>
      <p:sp>
        <p:nvSpPr>
          <p:cNvPr id="6" name="오른쪽 화살표 5"/>
          <p:cNvSpPr/>
          <p:nvPr/>
        </p:nvSpPr>
        <p:spPr>
          <a:xfrm>
            <a:off x="2891118" y="2453152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" name="TextBox 6"/>
          <p:cNvSpPr txBox="1"/>
          <p:nvPr/>
        </p:nvSpPr>
        <p:spPr>
          <a:xfrm>
            <a:off x="4891382" y="1904518"/>
            <a:ext cx="178595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0101000001000101010011110101101010100101110101010101000010001110000000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9982" y="3286124"/>
            <a:ext cx="24468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자바 소스 파일</a:t>
            </a:r>
            <a:r>
              <a:rPr lang="en-US" altLang="ko-KR" sz="1600" dirty="0" smtClean="0"/>
              <a:t>(Test.java)</a:t>
            </a:r>
            <a:endParaRPr lang="ko-KR" alt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4457586" y="3207092"/>
            <a:ext cx="2513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바이트 코드</a:t>
            </a: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Test.class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sp>
        <p:nvSpPr>
          <p:cNvPr id="17" name="오른쪽 화살표 16"/>
          <p:cNvSpPr/>
          <p:nvPr/>
        </p:nvSpPr>
        <p:spPr>
          <a:xfrm>
            <a:off x="4605630" y="2453152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/>
          <p:cNvSpPr txBox="1"/>
          <p:nvPr/>
        </p:nvSpPr>
        <p:spPr>
          <a:xfrm>
            <a:off x="6963084" y="3400719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/>
              <a:t>하드웨어</a:t>
            </a:r>
            <a:endParaRPr lang="ko-KR" altLang="en-US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6963084" y="3059668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/>
              <a:t>운영체제</a:t>
            </a:r>
            <a:endParaRPr lang="ko-KR" alt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6963084" y="2711905"/>
            <a:ext cx="1785950" cy="338554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/>
              <a:t>자바 가상 기계</a:t>
            </a:r>
            <a:endParaRPr lang="ko-KR" altLang="en-US" sz="1600" dirty="0"/>
          </a:p>
        </p:txBody>
      </p:sp>
      <p:sp>
        <p:nvSpPr>
          <p:cNvPr id="21" name="오른쪽 화살표 20"/>
          <p:cNvSpPr/>
          <p:nvPr/>
        </p:nvSpPr>
        <p:spPr>
          <a:xfrm>
            <a:off x="6692257" y="2084790"/>
            <a:ext cx="470216" cy="18246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2" name="타원 21"/>
          <p:cNvSpPr/>
          <p:nvPr/>
        </p:nvSpPr>
        <p:spPr>
          <a:xfrm>
            <a:off x="7177398" y="1785926"/>
            <a:ext cx="1500198" cy="85725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자바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프로그램</a:t>
            </a:r>
            <a:r>
              <a:rPr lang="en-US" altLang="ko-KR" sz="1400" dirty="0" smtClean="0"/>
              <a:t>(</a:t>
            </a:r>
            <a:r>
              <a:rPr lang="en-US" altLang="ko-KR" sz="1400" dirty="0" err="1" smtClean="0"/>
              <a:t>Test.class</a:t>
            </a:r>
            <a:r>
              <a:rPr lang="en-US" altLang="ko-KR" sz="1400" dirty="0" smtClean="0"/>
              <a:t>)</a:t>
            </a:r>
            <a:endParaRPr lang="ko-KR" alt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827584" y="4667730"/>
            <a:ext cx="2063534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if (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&gt;0) {</a:t>
            </a:r>
          </a:p>
          <a:p>
            <a:pPr lvl="1"/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*10;</a:t>
            </a:r>
          </a:p>
          <a:p>
            <a:r>
              <a:rPr lang="en-US" altLang="ko-KR" sz="1600" dirty="0" smtClean="0"/>
              <a:t>}</a:t>
            </a:r>
          </a:p>
          <a:p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– j;</a:t>
            </a:r>
          </a:p>
          <a:p>
            <a:r>
              <a:rPr lang="en-US" altLang="ko-KR" sz="1600" dirty="0" err="1" smtClean="0"/>
              <a:t>cout</a:t>
            </a:r>
            <a:r>
              <a:rPr lang="en-US" altLang="ko-KR" sz="1600" dirty="0" smtClean="0"/>
              <a:t> &lt;&lt;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;</a:t>
            </a:r>
          </a:p>
        </p:txBody>
      </p:sp>
      <p:sp>
        <p:nvSpPr>
          <p:cNvPr id="24" name="타원 23"/>
          <p:cNvSpPr/>
          <p:nvPr/>
        </p:nvSpPr>
        <p:spPr>
          <a:xfrm>
            <a:off x="3176870" y="4869902"/>
            <a:ext cx="1428760" cy="75080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컴파일러</a:t>
            </a:r>
            <a:r>
              <a:rPr lang="en-US" altLang="ko-KR" sz="1600" dirty="0" smtClean="0">
                <a:solidFill>
                  <a:schemeClr val="tx1"/>
                </a:solidFill>
              </a:rPr>
              <a:t>/</a:t>
            </a:r>
            <a:r>
              <a:rPr lang="ko-KR" altLang="en-US" sz="1600" dirty="0" err="1" smtClean="0">
                <a:solidFill>
                  <a:schemeClr val="tx1"/>
                </a:solidFill>
              </a:rPr>
              <a:t>링커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오른쪽 화살표 24"/>
          <p:cNvSpPr/>
          <p:nvPr/>
        </p:nvSpPr>
        <p:spPr>
          <a:xfrm>
            <a:off x="2891118" y="5179938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6" name="TextBox 25"/>
          <p:cNvSpPr txBox="1"/>
          <p:nvPr/>
        </p:nvSpPr>
        <p:spPr>
          <a:xfrm>
            <a:off x="4891382" y="4584150"/>
            <a:ext cx="178595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0101000001000101011011110101101010100101111101010101001010101110001100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85559" y="5977898"/>
            <a:ext cx="1947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소스 파일</a:t>
            </a:r>
            <a:r>
              <a:rPr lang="en-US" altLang="ko-KR" sz="1600" dirty="0" smtClean="0"/>
              <a:t>(Test.cpp)</a:t>
            </a:r>
            <a:endParaRPr lang="ko-KR" alt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424096" y="5906460"/>
            <a:ext cx="28114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바이너리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실행 파일</a:t>
            </a:r>
            <a:r>
              <a:rPr lang="en-US" altLang="ko-KR" sz="1600" dirty="0" smtClean="0"/>
              <a:t>(Test.exe)</a:t>
            </a:r>
            <a:endParaRPr lang="ko-KR" altLang="en-US" sz="1600" dirty="0"/>
          </a:p>
        </p:txBody>
      </p:sp>
      <p:sp>
        <p:nvSpPr>
          <p:cNvPr id="29" name="오른쪽 화살표 28"/>
          <p:cNvSpPr/>
          <p:nvPr/>
        </p:nvSpPr>
        <p:spPr>
          <a:xfrm>
            <a:off x="4605630" y="5144926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0" name="TextBox 29"/>
          <p:cNvSpPr txBox="1"/>
          <p:nvPr/>
        </p:nvSpPr>
        <p:spPr>
          <a:xfrm>
            <a:off x="7034522" y="5615297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/>
              <a:t>하드웨어</a:t>
            </a:r>
            <a:endParaRPr lang="ko-KR" alt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7034522" y="5274246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mtClean="0"/>
              <a:t>운영체제</a:t>
            </a:r>
            <a:endParaRPr lang="ko-KR" altLang="en-US" sz="1600" dirty="0"/>
          </a:p>
        </p:txBody>
      </p:sp>
      <p:sp>
        <p:nvSpPr>
          <p:cNvPr id="34" name="타원 33"/>
          <p:cNvSpPr/>
          <p:nvPr/>
        </p:nvSpPr>
        <p:spPr>
          <a:xfrm>
            <a:off x="7177398" y="4406262"/>
            <a:ext cx="1500198" cy="85725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C++ </a:t>
            </a:r>
            <a:r>
              <a:rPr lang="ko-KR" altLang="en-US" sz="1400" dirty="0" smtClean="0"/>
              <a:t>프로그램</a:t>
            </a:r>
            <a:r>
              <a:rPr lang="en-US" altLang="ko-KR" sz="1400" dirty="0" smtClean="0"/>
              <a:t>(Test.exe)</a:t>
            </a:r>
            <a:endParaRPr lang="ko-KR" altLang="en-US" sz="1400" dirty="0"/>
          </a:p>
        </p:txBody>
      </p:sp>
      <p:sp>
        <p:nvSpPr>
          <p:cNvPr id="39" name="타원 38"/>
          <p:cNvSpPr/>
          <p:nvPr/>
        </p:nvSpPr>
        <p:spPr>
          <a:xfrm>
            <a:off x="3176870" y="2178128"/>
            <a:ext cx="1428760" cy="75080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컴파일러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35" name="오른쪽 화살표 34"/>
          <p:cNvSpPr/>
          <p:nvPr/>
        </p:nvSpPr>
        <p:spPr>
          <a:xfrm>
            <a:off x="6677332" y="4763452"/>
            <a:ext cx="470216" cy="18246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41875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JDK</a:t>
            </a:r>
            <a:r>
              <a:rPr lang="ko-KR" altLang="en-US" smtClean="0"/>
              <a:t>와 </a:t>
            </a:r>
            <a:r>
              <a:rPr lang="en-US" altLang="ko-KR" smtClean="0"/>
              <a:t>JRE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ko-KR" dirty="0" smtClean="0"/>
              <a:t>JDK(Java Development Kit)</a:t>
            </a:r>
          </a:p>
          <a:p>
            <a:pPr lvl="1"/>
            <a:r>
              <a:rPr lang="ko-KR" altLang="en-US" dirty="0" smtClean="0"/>
              <a:t>자바 응용 개발 환경</a:t>
            </a:r>
            <a:r>
              <a:rPr lang="en-US" altLang="ko-KR" dirty="0" smtClean="0"/>
              <a:t>. </a:t>
            </a:r>
            <a:r>
              <a:rPr lang="ko-KR" altLang="en-US" dirty="0" smtClean="0"/>
              <a:t>개발에 필요한 도구 포함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컴파일러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컴파일된</a:t>
            </a:r>
            <a:r>
              <a:rPr lang="ko-KR" altLang="en-US" dirty="0" smtClean="0"/>
              <a:t> 자바 </a:t>
            </a:r>
            <a:r>
              <a:rPr lang="en-US" altLang="ko-KR" dirty="0" smtClean="0"/>
              <a:t>API</a:t>
            </a:r>
            <a:r>
              <a:rPr lang="ko-KR" altLang="en-US" dirty="0" smtClean="0"/>
              <a:t> 클래스들이 들어 있는 모듈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샘플</a:t>
            </a:r>
            <a:r>
              <a:rPr lang="en-US" altLang="ko-KR" dirty="0" smtClean="0"/>
              <a:t> </a:t>
            </a:r>
            <a:r>
              <a:rPr lang="ko-KR" altLang="en-US" dirty="0" smtClean="0"/>
              <a:t>등 포함</a:t>
            </a:r>
            <a:endParaRPr lang="en-US" altLang="ko-KR" dirty="0" smtClean="0"/>
          </a:p>
          <a:p>
            <a:r>
              <a:rPr lang="en-US" altLang="ko-KR" dirty="0" smtClean="0"/>
              <a:t>JRE(Java Runtime Environment)</a:t>
            </a:r>
          </a:p>
          <a:p>
            <a:pPr lvl="1"/>
            <a:r>
              <a:rPr lang="ko-KR" altLang="en-US" dirty="0" smtClean="0"/>
              <a:t>자바 실행 환경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r>
              <a:rPr lang="en-US" altLang="ko-KR" dirty="0" smtClean="0"/>
              <a:t>JVM</a:t>
            </a:r>
            <a:r>
              <a:rPr lang="ko-KR" altLang="en-US" dirty="0" smtClean="0"/>
              <a:t> 포함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컴파일된</a:t>
            </a:r>
            <a:r>
              <a:rPr lang="ko-KR" altLang="en-US" dirty="0" smtClean="0"/>
              <a:t> 자바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들이 들어 있는 모듈 파일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개발자가 아닌 경우 </a:t>
            </a:r>
            <a:r>
              <a:rPr lang="en-US" altLang="ko-KR" dirty="0" smtClean="0"/>
              <a:t>JRE</a:t>
            </a:r>
            <a:r>
              <a:rPr lang="ko-KR" altLang="en-US" dirty="0" smtClean="0"/>
              <a:t>만 따로 다운 가능</a:t>
            </a:r>
            <a:endParaRPr lang="en-US" altLang="ko-KR" dirty="0" smtClean="0"/>
          </a:p>
          <a:p>
            <a:r>
              <a:rPr lang="en-US" altLang="ko-KR" dirty="0" smtClean="0"/>
              <a:t>JDK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JRE</a:t>
            </a:r>
            <a:r>
              <a:rPr lang="ko-KR" altLang="en-US" dirty="0" smtClean="0"/>
              <a:t>의 개발 및 배포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오라클의 </a:t>
            </a:r>
            <a:r>
              <a:rPr lang="en-US" altLang="ko-KR" dirty="0" smtClean="0"/>
              <a:t>Technology Network</a:t>
            </a:r>
            <a:r>
              <a:rPr lang="ko-KR" altLang="en-US" dirty="0" smtClean="0"/>
              <a:t>의 자바 사이트에서 다운로드</a:t>
            </a:r>
            <a:endParaRPr lang="en-US" altLang="ko-KR" dirty="0" smtClean="0"/>
          </a:p>
          <a:p>
            <a:pPr lvl="2"/>
            <a:r>
              <a:rPr lang="en-US" altLang="ko-KR" dirty="0" smtClean="0">
                <a:hlinkClick r:id="rId2"/>
              </a:rPr>
              <a:t>http://www.oracle.com/technetwork/java/index.html</a:t>
            </a:r>
          </a:p>
          <a:p>
            <a:r>
              <a:rPr lang="en-US" altLang="ko-KR" dirty="0" smtClean="0"/>
              <a:t>JDK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bin </a:t>
            </a:r>
            <a:r>
              <a:rPr lang="ko-KR" altLang="en-US" dirty="0" smtClean="0"/>
              <a:t>디렉터리에 포함된 주요 개발 도구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javac</a:t>
            </a:r>
            <a:r>
              <a:rPr lang="en-US" altLang="ko-KR" dirty="0" smtClean="0"/>
              <a:t> - </a:t>
            </a:r>
            <a:r>
              <a:rPr lang="ko-KR" altLang="en-US" dirty="0" smtClean="0"/>
              <a:t>자바 소스를 바이트 코드로 변환하는 컴파일러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java - </a:t>
            </a:r>
            <a:r>
              <a:rPr lang="ko-KR" altLang="en-US" dirty="0" smtClean="0"/>
              <a:t>자바</a:t>
            </a:r>
            <a:r>
              <a:rPr lang="en-US" altLang="ko-KR" dirty="0" smtClean="0"/>
              <a:t> </a:t>
            </a:r>
            <a:r>
              <a:rPr lang="ko-KR" altLang="en-US" dirty="0" smtClean="0"/>
              <a:t>응용프로그램 </a:t>
            </a:r>
            <a:r>
              <a:rPr lang="ko-KR" altLang="en-US" dirty="0" err="1" smtClean="0"/>
              <a:t>실행기</a:t>
            </a:r>
            <a:r>
              <a:rPr lang="en-US" altLang="ko-KR" dirty="0" smtClean="0"/>
              <a:t>. </a:t>
            </a:r>
            <a:r>
              <a:rPr lang="ko-KR" altLang="en-US" dirty="0" smtClean="0"/>
              <a:t>자바 가상 기계를 작동시켜 자바프로그램 실행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javadoc</a:t>
            </a:r>
            <a:r>
              <a:rPr lang="en-US" altLang="ko-KR" dirty="0" smtClean="0"/>
              <a:t> – </a:t>
            </a:r>
            <a:r>
              <a:rPr lang="ko-KR" altLang="en-US" dirty="0" smtClean="0"/>
              <a:t>자바 소스로부터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형식의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도큐먼트 생성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jar – </a:t>
            </a:r>
            <a:r>
              <a:rPr lang="ko-KR" altLang="en-US" dirty="0" smtClean="0"/>
              <a:t>자바 클래스들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패키지포함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압축한 자바 아카이브 파일</a:t>
            </a:r>
            <a:r>
              <a:rPr lang="en-US" altLang="ko-KR" dirty="0" smtClean="0"/>
              <a:t>(.jar) </a:t>
            </a:r>
            <a:r>
              <a:rPr lang="ko-KR" altLang="en-US" dirty="0" smtClean="0"/>
              <a:t>생성</a:t>
            </a:r>
            <a:r>
              <a:rPr lang="en-US" altLang="ko-KR" dirty="0" smtClean="0"/>
              <a:t> </a:t>
            </a:r>
            <a:r>
              <a:rPr lang="ko-KR" altLang="en-US" dirty="0" smtClean="0"/>
              <a:t>관리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jmod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자바의 모듈 파일</a:t>
            </a:r>
            <a:r>
              <a:rPr lang="en-US" altLang="ko-KR" dirty="0" smtClean="0"/>
              <a:t>(.</a:t>
            </a:r>
            <a:r>
              <a:rPr lang="en-US" altLang="ko-KR" dirty="0" err="1" smtClean="0"/>
              <a:t>jmod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만들거나 모듈 파일의 내용 출력</a:t>
            </a:r>
          </a:p>
          <a:p>
            <a:pPr lvl="1"/>
            <a:r>
              <a:rPr lang="en-US" altLang="ko-KR" dirty="0" err="1" smtClean="0"/>
              <a:t>jlink</a:t>
            </a:r>
            <a:r>
              <a:rPr lang="en-US" altLang="ko-KR" dirty="0" smtClean="0"/>
              <a:t>: </a:t>
            </a:r>
            <a:r>
              <a:rPr lang="ko-KR" altLang="en-US" dirty="0" smtClean="0"/>
              <a:t>응용프로그램에 맞춘 맞춤형</a:t>
            </a:r>
            <a:r>
              <a:rPr lang="en-US" altLang="ko-KR" dirty="0" smtClean="0"/>
              <a:t>(custom) JRE </a:t>
            </a:r>
            <a:r>
              <a:rPr lang="ko-KR" altLang="en-US" dirty="0" smtClean="0"/>
              <a:t>제공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jdb</a:t>
            </a:r>
            <a:r>
              <a:rPr lang="en-US" altLang="ko-KR" dirty="0" smtClean="0"/>
              <a:t> - </a:t>
            </a:r>
            <a:r>
              <a:rPr lang="ko-KR" altLang="en-US" dirty="0"/>
              <a:t>자바 응용프로그램의 실행 중 오류를 찾는 데 사용하는 </a:t>
            </a:r>
            <a:r>
              <a:rPr lang="ko-KR" altLang="en-US" dirty="0" err="1"/>
              <a:t>디버거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javap</a:t>
            </a:r>
            <a:r>
              <a:rPr lang="en-US" altLang="ko-KR" dirty="0" smtClean="0"/>
              <a:t> - </a:t>
            </a:r>
            <a:r>
              <a:rPr lang="ko-KR" altLang="en-US" dirty="0" smtClean="0"/>
              <a:t>클래스 파일의 바이트 코드를 소스와 함께 보여주는 </a:t>
            </a:r>
            <a:r>
              <a:rPr lang="ko-KR" altLang="en-US" dirty="0" err="1" smtClean="0"/>
              <a:t>디어셈블러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599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Java SE </a:t>
            </a:r>
            <a:r>
              <a:rPr lang="ko-KR" altLang="en-US" dirty="0" smtClean="0"/>
              <a:t>구성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5" name="TextBox 4">
            <a:hlinkClick r:id="rId2"/>
          </p:cNvPr>
          <p:cNvSpPr txBox="1"/>
          <p:nvPr/>
        </p:nvSpPr>
        <p:spPr>
          <a:xfrm>
            <a:off x="1331640" y="6388155"/>
            <a:ext cx="71828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Java SE</a:t>
            </a:r>
            <a:r>
              <a:rPr lang="ko-KR" altLang="en-US" sz="1400" dirty="0"/>
              <a:t>의 </a:t>
            </a:r>
            <a:r>
              <a:rPr lang="ko-KR" altLang="en-US" sz="1400" dirty="0" smtClean="0"/>
              <a:t>구성</a:t>
            </a:r>
            <a:r>
              <a:rPr lang="en-US" altLang="ko-KR" sz="1400" dirty="0" smtClean="0"/>
              <a:t>(</a:t>
            </a:r>
            <a:r>
              <a:rPr lang="ko-KR" altLang="en-US" sz="1400" dirty="0"/>
              <a:t>출처</a:t>
            </a:r>
            <a:r>
              <a:rPr lang="en-US" altLang="ko-KR" sz="1400" dirty="0"/>
              <a:t>: http://www.oracle.com/technetwork/java/javase/tech/index.html)</a:t>
            </a:r>
            <a:endParaRPr lang="ko-KR" altLang="en-US" sz="14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192" y="1412776"/>
            <a:ext cx="7926312" cy="477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024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JDK </a:t>
            </a:r>
            <a:r>
              <a:rPr lang="ko-KR" altLang="en-US" dirty="0" smtClean="0"/>
              <a:t>설치 후 디렉터리 구조</a:t>
            </a:r>
            <a:endParaRPr lang="ko-KR" altLang="en-US" dirty="0"/>
          </a:p>
        </p:txBody>
      </p:sp>
      <p:sp>
        <p:nvSpPr>
          <p:cNvPr id="33" name="슬라이드 번호 개체 틀 3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700808"/>
            <a:ext cx="7125635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174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 </a:t>
            </a:r>
            <a:r>
              <a:rPr lang="ko-KR" altLang="en-US" dirty="0" err="1" smtClean="0"/>
              <a:t>배포판</a:t>
            </a:r>
            <a:r>
              <a:rPr lang="ko-KR" altLang="en-US" dirty="0" smtClean="0"/>
              <a:t> 종류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err="1" smtClean="0"/>
              <a:t>오라클은</a:t>
            </a:r>
            <a:r>
              <a:rPr lang="ko-KR" altLang="en-US" dirty="0" smtClean="0"/>
              <a:t> 개발 환경에 따라 다양한 자바 </a:t>
            </a:r>
            <a:r>
              <a:rPr lang="ko-KR" altLang="en-US" dirty="0" err="1" smtClean="0"/>
              <a:t>배포판</a:t>
            </a:r>
            <a:r>
              <a:rPr lang="ko-KR" altLang="en-US" dirty="0" smtClean="0"/>
              <a:t> 제공</a:t>
            </a:r>
            <a:endParaRPr lang="en-US" altLang="ko-KR" dirty="0" smtClean="0"/>
          </a:p>
          <a:p>
            <a:r>
              <a:rPr lang="en-US" altLang="ko-KR" dirty="0" smtClean="0"/>
              <a:t>Java SE</a:t>
            </a:r>
          </a:p>
          <a:p>
            <a:pPr lvl="1"/>
            <a:r>
              <a:rPr lang="ko-KR" altLang="en-US" dirty="0" smtClean="0"/>
              <a:t>자바 표준 </a:t>
            </a:r>
            <a:r>
              <a:rPr lang="ko-KR" altLang="en-US" dirty="0" err="1" smtClean="0"/>
              <a:t>배포판</a:t>
            </a:r>
            <a:r>
              <a:rPr lang="en-US" altLang="ko-KR" dirty="0" smtClean="0"/>
              <a:t>(Standard Edition)</a:t>
            </a:r>
          </a:p>
          <a:p>
            <a:pPr lvl="1"/>
            <a:r>
              <a:rPr lang="ko-KR" altLang="en-US" dirty="0" err="1" smtClean="0"/>
              <a:t>데스크탑과</a:t>
            </a:r>
            <a:r>
              <a:rPr lang="ko-KR" altLang="en-US" dirty="0" smtClean="0"/>
              <a:t> 서버 응용 개발 플랫폼</a:t>
            </a:r>
            <a:endParaRPr lang="en-US" altLang="ko-KR" dirty="0" smtClean="0"/>
          </a:p>
          <a:p>
            <a:r>
              <a:rPr lang="en-US" altLang="ko-KR" dirty="0" smtClean="0"/>
              <a:t>Java ME</a:t>
            </a:r>
          </a:p>
          <a:p>
            <a:pPr lvl="1"/>
            <a:r>
              <a:rPr lang="ko-KR" altLang="en-US" dirty="0" smtClean="0"/>
              <a:t>자바 마이크로 </a:t>
            </a:r>
            <a:r>
              <a:rPr lang="ko-KR" altLang="en-US" dirty="0" err="1" smtClean="0"/>
              <a:t>배포판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휴대 전화나 </a:t>
            </a:r>
            <a:r>
              <a:rPr lang="en-US" altLang="ko-KR" dirty="0" smtClean="0"/>
              <a:t>PDA, </a:t>
            </a:r>
            <a:r>
              <a:rPr lang="ko-KR" altLang="en-US" dirty="0" err="1" smtClean="0"/>
              <a:t>셋톱박스</a:t>
            </a:r>
            <a:r>
              <a:rPr lang="ko-KR" altLang="en-US" dirty="0" smtClean="0"/>
              <a:t> 등 제한된 리소스를 갖는 하드웨어에서 응용 개발을 위한 플랫폼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가장 작은 메모리 </a:t>
            </a:r>
            <a:r>
              <a:rPr lang="ko-KR" altLang="en-US" dirty="0" err="1" smtClean="0"/>
              <a:t>풋프린트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Java SE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서브셋</a:t>
            </a:r>
            <a:r>
              <a:rPr lang="ko-KR" altLang="en-US" dirty="0" smtClean="0"/>
              <a:t> </a:t>
            </a:r>
            <a:r>
              <a:rPr lang="en-US" altLang="ko-KR" dirty="0" smtClean="0"/>
              <a:t>+ </a:t>
            </a:r>
            <a:r>
              <a:rPr lang="ko-KR" altLang="en-US" dirty="0" err="1" smtClean="0"/>
              <a:t>임베디드</a:t>
            </a:r>
            <a:r>
              <a:rPr lang="ko-KR" altLang="en-US" dirty="0" smtClean="0"/>
              <a:t> 및 가전 제품을 위한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정의</a:t>
            </a:r>
            <a:endParaRPr lang="en-US" altLang="ko-KR" dirty="0" smtClean="0"/>
          </a:p>
          <a:p>
            <a:r>
              <a:rPr lang="en-US" altLang="ko-KR" dirty="0" smtClean="0"/>
              <a:t>Java EE</a:t>
            </a:r>
          </a:p>
          <a:p>
            <a:pPr lvl="1"/>
            <a:r>
              <a:rPr lang="ko-KR" altLang="en-US" dirty="0" smtClean="0"/>
              <a:t>자바 기업용 </a:t>
            </a:r>
            <a:r>
              <a:rPr lang="ko-KR" altLang="en-US" dirty="0" err="1"/>
              <a:t>배</a:t>
            </a:r>
            <a:r>
              <a:rPr lang="ko-KR" altLang="en-US" dirty="0" err="1" smtClean="0"/>
              <a:t>포판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자바를 이용한 다중 사용자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기업용 응용 개발을 위한 플랫폼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Java SE + </a:t>
            </a:r>
            <a:r>
              <a:rPr lang="ko-KR" altLang="en-US" dirty="0" smtClean="0"/>
              <a:t>인터넷 기반의 서버사이드 컴퓨팅 관련 </a:t>
            </a:r>
            <a:r>
              <a:rPr lang="en-US" altLang="ko-KR" dirty="0" smtClean="0"/>
              <a:t>API</a:t>
            </a:r>
            <a:r>
              <a:rPr lang="ko-KR" altLang="en-US" dirty="0" smtClean="0"/>
              <a:t> 추가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335897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나는 누구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18</a:t>
            </a:fld>
            <a:endParaRPr lang="ko-KR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388" y="1600200"/>
            <a:ext cx="3705225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3296651" y="5440871"/>
            <a:ext cx="2550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사진 출처 </a:t>
            </a:r>
            <a:r>
              <a:rPr lang="en-US" altLang="ko-KR" dirty="0"/>
              <a:t>: </a:t>
            </a:r>
            <a:r>
              <a:rPr lang="ko-KR" altLang="en-US" dirty="0" err="1" smtClean="0"/>
              <a:t>위키</a:t>
            </a:r>
            <a:r>
              <a:rPr lang="ko-KR" altLang="en-US" dirty="0" smtClean="0"/>
              <a:t> 백과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444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Java 9</a:t>
            </a:r>
            <a:r>
              <a:rPr lang="ko-KR" altLang="en-US" dirty="0" smtClean="0"/>
              <a:t>부터 시작된 모듈 프로그래밍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dirty="0" smtClean="0"/>
              <a:t>모듈화</a:t>
            </a:r>
            <a:r>
              <a:rPr lang="en-US" altLang="ko-KR" dirty="0" smtClean="0"/>
              <a:t>(modularity)</a:t>
            </a:r>
          </a:p>
          <a:p>
            <a:pPr lvl="1"/>
            <a:r>
              <a:rPr lang="en-US" altLang="ko-KR" dirty="0" smtClean="0"/>
              <a:t>Java 9</a:t>
            </a:r>
            <a:r>
              <a:rPr lang="ko-KR" altLang="en-US" dirty="0" smtClean="0"/>
              <a:t>에서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정의된 새로운 기능</a:t>
            </a:r>
            <a:r>
              <a:rPr lang="en-US" altLang="ko-KR" dirty="0" smtClean="0"/>
              <a:t>, 2017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9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21</a:t>
            </a:r>
            <a:r>
              <a:rPr lang="ko-KR" altLang="en-US" dirty="0" smtClean="0"/>
              <a:t>일 출시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모듈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 패키지들과 이미지</a:t>
            </a:r>
            <a:r>
              <a:rPr lang="en-US" altLang="ko-KR" dirty="0" smtClean="0"/>
              <a:t>, </a:t>
            </a:r>
            <a:r>
              <a:rPr lang="en-US" altLang="ko-KR" sz="2000" dirty="0" smtClean="0"/>
              <a:t>XML </a:t>
            </a:r>
            <a:r>
              <a:rPr lang="ko-KR" altLang="en-US" dirty="0" smtClean="0"/>
              <a:t>파일 등의 자원들을 묶은 단위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모듈 프로그래밍</a:t>
            </a:r>
            <a:endParaRPr lang="en-US" altLang="ko-KR" dirty="0"/>
          </a:p>
          <a:p>
            <a:pPr lvl="2"/>
            <a:r>
              <a:rPr lang="ko-KR" altLang="en-US" dirty="0"/>
              <a:t>자바 응용프로그램을 마치 직소 </a:t>
            </a:r>
            <a:r>
              <a:rPr lang="ko-KR" altLang="en-US" dirty="0" smtClean="0"/>
              <a:t>퍼즐</a:t>
            </a:r>
            <a:r>
              <a:rPr lang="en-US" altLang="ko-KR" sz="2000" dirty="0" smtClean="0"/>
              <a:t>(</a:t>
            </a:r>
            <a:r>
              <a:rPr lang="en-US" altLang="ko-KR" sz="2000" dirty="0"/>
              <a:t>jigsaw)</a:t>
            </a:r>
            <a:r>
              <a:rPr lang="ko-KR" altLang="en-US" dirty="0"/>
              <a:t>을 연결하듯이 필요한 모듈을 연결하는 </a:t>
            </a:r>
            <a:r>
              <a:rPr lang="ko-KR" altLang="en-US" dirty="0" smtClean="0"/>
              <a:t>방식으로 작성</a:t>
            </a:r>
            <a:endParaRPr lang="en-US" altLang="ko-KR" dirty="0" smtClean="0"/>
          </a:p>
          <a:p>
            <a:r>
              <a:rPr lang="ko-KR" altLang="en-US" dirty="0" smtClean="0"/>
              <a:t>자바 플랫폼의 모듈화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실행 시간에 사용되는 자바 </a:t>
            </a:r>
            <a:r>
              <a:rPr lang="en-US" altLang="ko-KR" dirty="0" smtClean="0"/>
              <a:t>API</a:t>
            </a:r>
            <a:r>
              <a:rPr lang="ko-KR" altLang="en-US" dirty="0" smtClean="0"/>
              <a:t>의 모든 클래스들을 모듈들로 분할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모듈화의 목적</a:t>
            </a:r>
            <a:endParaRPr lang="en-US" altLang="ko-KR" dirty="0" smtClean="0"/>
          </a:p>
          <a:p>
            <a:pPr lvl="2"/>
            <a:r>
              <a:rPr lang="ko-KR" altLang="en-US" dirty="0"/>
              <a:t>세밀한 </a:t>
            </a:r>
            <a:r>
              <a:rPr lang="ko-KR" altLang="en-US" dirty="0" smtClean="0"/>
              <a:t>모듈화</a:t>
            </a:r>
            <a:r>
              <a:rPr lang="en-US" altLang="ko-KR" dirty="0" smtClean="0"/>
              <a:t>, </a:t>
            </a:r>
            <a:r>
              <a:rPr lang="ko-KR" altLang="en-US" dirty="0"/>
              <a:t>자바 응용프로그램이 실행되는데 </a:t>
            </a:r>
            <a:r>
              <a:rPr lang="ko-KR" altLang="en-US" dirty="0" err="1" smtClean="0"/>
              <a:t>필요없는</a:t>
            </a:r>
            <a:r>
              <a:rPr lang="ko-KR" altLang="en-US" dirty="0" smtClean="0"/>
              <a:t> </a:t>
            </a:r>
            <a:r>
              <a:rPr lang="ko-KR" altLang="en-US" dirty="0"/>
              <a:t>모듈 배제</a:t>
            </a:r>
            <a:endParaRPr lang="en-US" altLang="ko-KR" dirty="0"/>
          </a:p>
          <a:p>
            <a:pPr lvl="2"/>
            <a:r>
              <a:rPr lang="ko-KR" altLang="en-US" dirty="0" smtClean="0"/>
              <a:t>작은 크기의 실행 환경 구성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하드웨어가 </a:t>
            </a:r>
            <a:r>
              <a:rPr lang="ko-KR" altLang="en-US" dirty="0"/>
              <a:t>열악한 소형 </a:t>
            </a:r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 smtClean="0"/>
              <a:t>장치 지원</a:t>
            </a:r>
            <a:endParaRPr lang="en-US" altLang="ko-KR" dirty="0" smtClean="0"/>
          </a:p>
          <a:p>
            <a:r>
              <a:rPr lang="ko-KR" altLang="en-US" dirty="0" smtClean="0"/>
              <a:t>모듈 방식이 아닌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기존 방식으로 자바 프로그래밍 해도 무관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플랫폼이 모듈 방식으로 바뀌었지만</a:t>
            </a:r>
            <a:r>
              <a:rPr lang="en-US" altLang="ko-KR" dirty="0" smtClean="0"/>
              <a:t>, </a:t>
            </a:r>
          </a:p>
          <a:p>
            <a:pPr lvl="1"/>
            <a:r>
              <a:rPr lang="ko-KR" altLang="en-US" dirty="0" smtClean="0"/>
              <a:t>굳이 응용프로그램을 모듈 방식으로 작성할 필요 없음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모듈 설계자들도 이런 사실 강조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774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197968"/>
          </a:xfrm>
        </p:spPr>
        <p:txBody>
          <a:bodyPr>
            <a:normAutofit fontScale="62500" lnSpcReduction="20000"/>
          </a:bodyPr>
          <a:lstStyle/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smtClean="0"/>
              <a:t>컴퓨터가 소프트웨어를 실행하는 범용 계산기 임을 이해</a:t>
            </a:r>
            <a:endParaRPr lang="en-US" altLang="ko-KR" dirty="0" smtClean="0"/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smtClean="0"/>
              <a:t>자바의 출현 배경과 플랫폼 독립성</a:t>
            </a:r>
            <a:r>
              <a:rPr lang="en-US" altLang="ko-KR" dirty="0" smtClean="0"/>
              <a:t>, WORA</a:t>
            </a:r>
            <a:r>
              <a:rPr lang="ko-KR" altLang="en-US" dirty="0" smtClean="0"/>
              <a:t>의 개념 이해</a:t>
            </a:r>
            <a:endParaRPr lang="en-US" altLang="ko-KR" dirty="0" smtClean="0"/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smtClean="0"/>
              <a:t>자바 가상 기계와 자바의 실행 환경 이해</a:t>
            </a:r>
            <a:endParaRPr lang="en-US" altLang="ko-KR" dirty="0" smtClean="0"/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 smtClean="0"/>
              <a:t>JDK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JRE </a:t>
            </a:r>
            <a:r>
              <a:rPr lang="ko-KR" altLang="en-US" dirty="0" smtClean="0"/>
              <a:t>등 자바 개발 환경 이해</a:t>
            </a:r>
            <a:endParaRPr lang="en-US" altLang="ko-KR" dirty="0" smtClean="0"/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err="1" smtClean="0"/>
              <a:t>이클립스를</a:t>
            </a:r>
            <a:r>
              <a:rPr lang="ko-KR" altLang="en-US" dirty="0" smtClean="0"/>
              <a:t> 이용한 자바 프로그램 작성</a:t>
            </a:r>
            <a:endParaRPr lang="en-US" altLang="ko-KR" dirty="0" smtClean="0"/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smtClean="0"/>
              <a:t>자바 응용프로그램의 종류와 특징 이해</a:t>
            </a:r>
            <a:endParaRPr lang="en-US" altLang="ko-KR" dirty="0" smtClean="0"/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smtClean="0"/>
              <a:t>자바 언어와 자바 플랫폼의 특징 이해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학습 목표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614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25" y="2761596"/>
            <a:ext cx="6806211" cy="348827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자바에서 제공하는 전체 모듈 리스트</a:t>
            </a:r>
            <a:r>
              <a:rPr lang="en-US" altLang="ko-KR" dirty="0"/>
              <a:t>(Java SE)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43030" y="1318256"/>
            <a:ext cx="8153400" cy="5040560"/>
          </a:xfrm>
        </p:spPr>
        <p:txBody>
          <a:bodyPr/>
          <a:lstStyle/>
          <a:p>
            <a:r>
              <a:rPr lang="en-US" altLang="ko-KR" dirty="0" smtClean="0"/>
              <a:t>Java </a:t>
            </a:r>
            <a:r>
              <a:rPr lang="en-US" altLang="ko-KR" dirty="0"/>
              <a:t>9</a:t>
            </a:r>
            <a:r>
              <a:rPr lang="ko-KR" altLang="en-US" dirty="0" smtClean="0"/>
              <a:t>부터 플랫폼을 </a:t>
            </a:r>
            <a:r>
              <a:rPr lang="ko-KR" altLang="en-US" dirty="0" err="1" smtClean="0"/>
              <a:t>모듈화함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Java </a:t>
            </a:r>
            <a:r>
              <a:rPr lang="en-US" altLang="ko-KR" dirty="0"/>
              <a:t>SE</a:t>
            </a:r>
            <a:r>
              <a:rPr lang="ko-KR" altLang="en-US" dirty="0"/>
              <a:t>의 모든 클래스들을 </a:t>
            </a:r>
            <a:r>
              <a:rPr lang="ko-KR" altLang="en-US" dirty="0" smtClean="0"/>
              <a:t>모듈들로 재구성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JDK</a:t>
            </a:r>
            <a:r>
              <a:rPr lang="ko-KR" altLang="en-US" dirty="0" smtClean="0"/>
              <a:t>의 설치 디렉터리 밑의 </a:t>
            </a:r>
            <a:r>
              <a:rPr lang="en-US" altLang="ko-KR" dirty="0" err="1" smtClean="0"/>
              <a:t>jmods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디렉터리에 있음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1754352" y="6309320"/>
            <a:ext cx="4824536" cy="216024"/>
          </a:xfrm>
          <a:prstGeom prst="wedgeRoundRectCallout">
            <a:avLst>
              <a:gd name="adj1" fmla="val -56720"/>
              <a:gd name="adj2" fmla="val -5346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JDK 10</a:t>
            </a:r>
            <a:r>
              <a:rPr lang="ko-KR" altLang="en-US" sz="1000" dirty="0" smtClean="0">
                <a:solidFill>
                  <a:schemeClr val="tx1"/>
                </a:solidFill>
              </a:rPr>
              <a:t>에서는</a:t>
            </a:r>
            <a:r>
              <a:rPr lang="en-US" altLang="ko-KR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smtClean="0">
                <a:solidFill>
                  <a:schemeClr val="tx1"/>
                </a:solidFill>
              </a:rPr>
              <a:t>자바 </a:t>
            </a:r>
            <a:r>
              <a:rPr lang="en-US" altLang="ko-KR" sz="1000" dirty="0" smtClean="0">
                <a:solidFill>
                  <a:schemeClr val="tx1"/>
                </a:solidFill>
              </a:rPr>
              <a:t>API</a:t>
            </a:r>
            <a:r>
              <a:rPr lang="ko-KR" altLang="en-US" sz="1000" dirty="0" smtClean="0">
                <a:solidFill>
                  <a:schemeClr val="tx1"/>
                </a:solidFill>
              </a:rPr>
              <a:t>의 클래스 패키지를 </a:t>
            </a:r>
            <a:r>
              <a:rPr lang="en-US" altLang="ko-KR" sz="1000" dirty="0" smtClean="0">
                <a:solidFill>
                  <a:schemeClr val="tx1"/>
                </a:solidFill>
              </a:rPr>
              <a:t>99</a:t>
            </a:r>
            <a:r>
              <a:rPr lang="ko-KR" altLang="en-US" sz="1000" dirty="0" smtClean="0">
                <a:solidFill>
                  <a:schemeClr val="tx1"/>
                </a:solidFill>
              </a:rPr>
              <a:t>개의 모듈 파일에 분산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755576" y="5908804"/>
            <a:ext cx="1152128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중괄호 7"/>
          <p:cNvSpPr/>
          <p:nvPr/>
        </p:nvSpPr>
        <p:spPr>
          <a:xfrm>
            <a:off x="7596336" y="4207596"/>
            <a:ext cx="360040" cy="1381644"/>
          </a:xfrm>
          <a:prstGeom prst="rightBrace">
            <a:avLst>
              <a:gd name="adj1" fmla="val 25728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8015104" y="4772404"/>
            <a:ext cx="927720" cy="252028"/>
          </a:xfrm>
          <a:prstGeom prst="wedgeRoundRectCallout">
            <a:avLst>
              <a:gd name="adj1" fmla="val -62796"/>
              <a:gd name="adj2" fmla="val -128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mtClean="0">
                <a:solidFill>
                  <a:schemeClr val="tx1"/>
                </a:solidFill>
              </a:rPr>
              <a:t>모듈 파일들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92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 </a:t>
            </a:r>
            <a:r>
              <a:rPr lang="en-US" altLang="ko-KR" smtClean="0"/>
              <a:t>API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자바 </a:t>
            </a:r>
            <a:r>
              <a:rPr lang="en-US" altLang="ko-KR" dirty="0" smtClean="0"/>
              <a:t>API(Application Programming Interface)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</a:p>
          <a:p>
            <a:pPr lvl="1"/>
            <a:r>
              <a:rPr lang="en-US" altLang="ko-KR" dirty="0" smtClean="0"/>
              <a:t>JDK</a:t>
            </a:r>
            <a:r>
              <a:rPr lang="ko-KR" altLang="en-US" dirty="0" smtClean="0"/>
              <a:t>에 포함된 클래스 라이브러리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주요한 기능들을 미리 구현한 클래스 라이브러리의 집합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개발자는 </a:t>
            </a:r>
            <a:r>
              <a:rPr lang="en-US" altLang="ko-KR" dirty="0" smtClean="0"/>
              <a:t>API</a:t>
            </a:r>
            <a:r>
              <a:rPr lang="ko-KR" altLang="en-US" dirty="0" smtClean="0"/>
              <a:t>를 이용하여 쉽고 빠르게 자바 프로그램 개발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API</a:t>
            </a:r>
            <a:r>
              <a:rPr lang="ko-KR" altLang="en-US" dirty="0" smtClean="0"/>
              <a:t>에서 정의한 규격에 따라 클래스 사용</a:t>
            </a:r>
            <a:endParaRPr lang="en-US" altLang="ko-KR" dirty="0" smtClean="0"/>
          </a:p>
          <a:p>
            <a:r>
              <a:rPr lang="ko-KR" altLang="en-US" dirty="0" smtClean="0"/>
              <a:t>자바 패키지</a:t>
            </a:r>
            <a:r>
              <a:rPr lang="en-US" altLang="ko-KR" dirty="0" smtClean="0"/>
              <a:t>(package)</a:t>
            </a:r>
          </a:p>
          <a:p>
            <a:pPr lvl="1"/>
            <a:r>
              <a:rPr lang="ko-KR" altLang="en-US" dirty="0" smtClean="0"/>
              <a:t>서로 관련된 클래스들을 분류하여 묶어 놓은 것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계층구조로 되어 있음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클래스의 이름에 패키지 이름도 포함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다른 패키지에 동일한 이름의 클래스 존재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</a:t>
            </a:r>
            <a:r>
              <a:rPr lang="en-US" altLang="ko-KR" dirty="0" smtClean="0"/>
              <a:t>API(</a:t>
            </a:r>
            <a:r>
              <a:rPr lang="ko-KR" altLang="en-US" dirty="0" smtClean="0"/>
              <a:t>클래스 라이브러리</a:t>
            </a:r>
            <a:r>
              <a:rPr lang="en-US" altLang="ko-KR" dirty="0" smtClean="0"/>
              <a:t>)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JDK</a:t>
            </a:r>
            <a:r>
              <a:rPr lang="ko-KR" altLang="en-US" dirty="0" smtClean="0"/>
              <a:t>에 패키지 형태로 제공됨</a:t>
            </a:r>
            <a:endParaRPr lang="en-US" altLang="ko-KR" dirty="0" smtClean="0"/>
          </a:p>
          <a:p>
            <a:pPr lvl="2"/>
            <a:r>
              <a:rPr lang="ko-KR" altLang="en-US" dirty="0"/>
              <a:t>필요한 클래스가 속한 패키지만 </a:t>
            </a:r>
            <a:r>
              <a:rPr lang="en-US" altLang="ko-KR" dirty="0"/>
              <a:t>import</a:t>
            </a:r>
            <a:r>
              <a:rPr lang="ko-KR" altLang="en-US" dirty="0"/>
              <a:t>하여 사용</a:t>
            </a:r>
            <a:endParaRPr lang="en-US" altLang="ko-KR" dirty="0"/>
          </a:p>
          <a:p>
            <a:pPr lvl="1"/>
            <a:r>
              <a:rPr lang="ko-KR" altLang="en-US" dirty="0" smtClean="0"/>
              <a:t>개발자 자신의 패키지 생성 가능</a:t>
            </a: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5351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575652"/>
            <a:ext cx="6493317" cy="484821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자바 온라인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문서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3993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3851920" y="1484784"/>
            <a:ext cx="2755883" cy="272415"/>
          </a:xfrm>
          <a:prstGeom prst="wedgeRoundRectCallout">
            <a:avLst>
              <a:gd name="adj1" fmla="val -50839"/>
              <a:gd name="adj2" fmla="val 12442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fontAlgn="base" latinLnBrk="0"/>
            <a:r>
              <a:rPr lang="en-US" altLang="ko-KR" sz="1000" dirty="0">
                <a:hlinkClick r:id="rId3"/>
              </a:rPr>
              <a:t>http://</a:t>
            </a:r>
            <a:r>
              <a:rPr lang="en-US" altLang="ko-KR" sz="1000" dirty="0" smtClean="0">
                <a:hlinkClick r:id="rId3"/>
              </a:rPr>
              <a:t>docs.oracle.com/javase/10/docs/api</a:t>
            </a:r>
            <a:r>
              <a:rPr lang="en-US" altLang="ko-KR" sz="1000" dirty="0">
                <a:hlinkClick r:id="rId3"/>
              </a:rPr>
              <a:t>/</a:t>
            </a:r>
            <a:endParaRPr lang="en-US" altLang="ko-KR" sz="1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4689348" y="2492896"/>
            <a:ext cx="458716" cy="216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1619672" y="2436505"/>
            <a:ext cx="1437557" cy="272415"/>
          </a:xfrm>
          <a:prstGeom prst="wedgeRoundRectCallout">
            <a:avLst>
              <a:gd name="adj1" fmla="val -71261"/>
              <a:gd name="adj2" fmla="val 3705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fontAlgn="base" latinLnBrk="0"/>
            <a:r>
              <a:rPr lang="en-US" altLang="ko-KR" sz="1000" dirty="0" err="1" smtClean="0"/>
              <a:t>java.lang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패키지 선택</a:t>
            </a:r>
            <a:endParaRPr lang="en-US" altLang="ko-KR" sz="1000" dirty="0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1619672" y="5085184"/>
            <a:ext cx="1281390" cy="272415"/>
          </a:xfrm>
          <a:prstGeom prst="wedgeRoundRectCallout">
            <a:avLst>
              <a:gd name="adj1" fmla="val -82588"/>
              <a:gd name="adj2" fmla="val 2786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fontAlgn="base" latinLnBrk="0"/>
            <a:r>
              <a:rPr lang="en-US" altLang="ko-KR" sz="1000" dirty="0" smtClean="0"/>
              <a:t>String </a:t>
            </a:r>
            <a:r>
              <a:rPr lang="ko-KR" altLang="en-US" sz="1000" dirty="0" smtClean="0"/>
              <a:t>클래스 선택</a:t>
            </a:r>
            <a:endParaRPr lang="en-US" altLang="ko-KR" sz="1000" dirty="0"/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4717948" y="3239644"/>
            <a:ext cx="2439412" cy="442674"/>
          </a:xfrm>
          <a:prstGeom prst="wedgeRoundRectCallout">
            <a:avLst>
              <a:gd name="adj1" fmla="val -67924"/>
              <a:gd name="adj2" fmla="val -3085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현재 보이지는 </a:t>
            </a:r>
            <a:r>
              <a:rPr lang="ko-KR" altLang="en-US" sz="1000" dirty="0" err="1" smtClean="0"/>
              <a:t>않지만</a:t>
            </a:r>
            <a:r>
              <a:rPr lang="ko-KR" altLang="en-US" sz="1000" dirty="0" err="1"/>
              <a:t>왼쪽</a:t>
            </a:r>
            <a:r>
              <a:rPr lang="ko-KR" altLang="en-US" sz="1000" dirty="0"/>
              <a:t> 상단 창에서</a:t>
            </a:r>
          </a:p>
          <a:p>
            <a:r>
              <a:rPr lang="ko-KR" altLang="en-US" sz="1000" dirty="0"/>
              <a:t>먼저 </a:t>
            </a:r>
            <a:r>
              <a:rPr lang="en-US" altLang="ko-KR" sz="1000" dirty="0" err="1"/>
              <a:t>java.base</a:t>
            </a:r>
            <a:r>
              <a:rPr lang="en-US" altLang="ko-KR" sz="1000" dirty="0"/>
              <a:t> </a:t>
            </a:r>
            <a:r>
              <a:rPr lang="ko-KR" altLang="en-US" sz="1000" dirty="0"/>
              <a:t>모듈 선택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72305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프로그램 개발 </a:t>
            </a:r>
            <a:r>
              <a:rPr lang="en-US" altLang="ko-KR" dirty="0" smtClean="0"/>
              <a:t>: (1) </a:t>
            </a:r>
            <a:r>
              <a:rPr lang="ko-KR" altLang="en-US" dirty="0" smtClean="0"/>
              <a:t>자바 소</a:t>
            </a:r>
            <a:r>
              <a:rPr lang="ko-KR" altLang="en-US" dirty="0"/>
              <a:t>스</a:t>
            </a:r>
            <a:r>
              <a:rPr lang="ko-KR" altLang="en-US" dirty="0" smtClean="0"/>
              <a:t> 편집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5239484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어떤 편집기를 사용해도 무관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메모장으로 작성한 샘플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작성 후 </a:t>
            </a:r>
            <a:r>
              <a:rPr lang="en-US" altLang="ko-KR" dirty="0" smtClean="0"/>
              <a:t>Hello2030.java</a:t>
            </a:r>
            <a:r>
              <a:rPr lang="ko-KR" altLang="en-US" dirty="0" smtClean="0"/>
              <a:t>로 저장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반드시 클래스와 동일한 이름으로 파일 저장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C:\Temp</a:t>
            </a:r>
            <a:r>
              <a:rPr lang="ko-KR" altLang="en-US" dirty="0" smtClean="0"/>
              <a:t>에 저장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확장자</a:t>
            </a:r>
            <a:r>
              <a:rPr lang="ko-KR" altLang="en-US" dirty="0" smtClean="0"/>
              <a:t> </a:t>
            </a:r>
            <a:r>
              <a:rPr lang="en-US" altLang="ko-KR" dirty="0" smtClean="0"/>
              <a:t>.java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3584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693412" y="2348880"/>
            <a:ext cx="7991872" cy="1910408"/>
            <a:chOff x="693412" y="2204864"/>
            <a:chExt cx="7991872" cy="1910408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412" y="2204864"/>
              <a:ext cx="7991872" cy="1910408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907704" y="2348880"/>
              <a:ext cx="531863" cy="272415"/>
            </a:xfrm>
            <a:prstGeom prst="wedgeRoundRectCallout">
              <a:avLst>
                <a:gd name="adj1" fmla="val -84639"/>
                <a:gd name="adj2" fmla="val 71284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smtClean="0"/>
                <a:t>주</a:t>
              </a:r>
              <a:r>
                <a:rPr lang="ko-KR" altLang="en-US" sz="1000"/>
                <a:t>목</a:t>
              </a:r>
              <a:endParaRPr lang="ko-KR" altLang="en-US" sz="1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627784" y="2708920"/>
              <a:ext cx="531863" cy="272415"/>
            </a:xfrm>
            <a:prstGeom prst="wedgeRoundRectCallout">
              <a:avLst>
                <a:gd name="adj1" fmla="val -84639"/>
                <a:gd name="adj2" fmla="val 71284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smtClean="0"/>
                <a:t>주</a:t>
              </a:r>
              <a:r>
                <a:rPr lang="ko-KR" altLang="en-US" sz="1000"/>
                <a:t>목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3401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자바 프로그램 개발 </a:t>
            </a:r>
            <a:r>
              <a:rPr lang="en-US" altLang="ko-KR" dirty="0"/>
              <a:t>: </a:t>
            </a:r>
            <a:r>
              <a:rPr lang="en-US" altLang="ko-KR" dirty="0" smtClean="0"/>
              <a:t>(2) </a:t>
            </a:r>
            <a:r>
              <a:rPr lang="ko-KR" altLang="en-US" dirty="0" smtClean="0"/>
              <a:t>컴파일 및 실행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컴파일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실행</a:t>
            </a:r>
            <a:endParaRPr lang="en-US" altLang="ko-KR" dirty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3481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464222" y="5169647"/>
            <a:ext cx="6924202" cy="1131020"/>
            <a:chOff x="600126" y="4604525"/>
            <a:chExt cx="6924202" cy="113102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6708" y="4607912"/>
              <a:ext cx="5557620" cy="1127633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5" name="TextBox 14"/>
            <p:cNvSpPr txBox="1"/>
            <p:nvPr/>
          </p:nvSpPr>
          <p:spPr>
            <a:xfrm>
              <a:off x="4234237" y="4899313"/>
              <a:ext cx="1953704" cy="272415"/>
            </a:xfrm>
            <a:prstGeom prst="wedgeRoundRectCallout">
              <a:avLst>
                <a:gd name="adj1" fmla="val -68490"/>
                <a:gd name="adj2" fmla="val 19377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/>
                <a:t>.class </a:t>
              </a:r>
              <a:r>
                <a:rPr lang="ko-KR" altLang="en-US" sz="1000" dirty="0" err="1" smtClean="0"/>
                <a:t>확장자를</a:t>
              </a:r>
              <a:r>
                <a:rPr lang="ko-KR" altLang="en-US" sz="1000" dirty="0" smtClean="0"/>
                <a:t> 붙이지 않는다</a:t>
              </a:r>
              <a:r>
                <a:rPr lang="en-US" altLang="ko-KR" sz="1000" dirty="0" smtClean="0"/>
                <a:t>.</a:t>
              </a:r>
              <a:endParaRPr lang="ko-KR" altLang="en-US" sz="10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18025" y="5348379"/>
              <a:ext cx="792088" cy="272415"/>
            </a:xfrm>
            <a:prstGeom prst="wedgeRoundRectCallout">
              <a:avLst>
                <a:gd name="adj1" fmla="val 73924"/>
                <a:gd name="adj2" fmla="val -56404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/>
                <a:t>실행 결과</a:t>
              </a:r>
              <a:endParaRPr lang="ko-KR" altLang="en-US" sz="1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00126" y="4604525"/>
              <a:ext cx="1189599" cy="442674"/>
            </a:xfrm>
            <a:prstGeom prst="wedgeRoundRectCallout">
              <a:avLst>
                <a:gd name="adj1" fmla="val 124009"/>
                <a:gd name="adj2" fmla="val 51537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smtClean="0"/>
                <a:t>Hello2030.class </a:t>
              </a:r>
              <a:r>
                <a:rPr lang="ko-KR" altLang="en-US" sz="1000" dirty="0" smtClean="0"/>
                <a:t>실행</a:t>
              </a:r>
              <a:endParaRPr lang="ko-KR" altLang="en-US" sz="1000" dirty="0"/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3167729" y="1656010"/>
            <a:ext cx="5220695" cy="2990650"/>
            <a:chOff x="2785000" y="1357611"/>
            <a:chExt cx="5220695" cy="2990650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5000" y="1357611"/>
              <a:ext cx="5220695" cy="299065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2" name="TextBox 11"/>
            <p:cNvSpPr txBox="1"/>
            <p:nvPr/>
          </p:nvSpPr>
          <p:spPr>
            <a:xfrm>
              <a:off x="5420902" y="2005683"/>
              <a:ext cx="613535" cy="272415"/>
            </a:xfrm>
            <a:prstGeom prst="wedgeRoundRectCallout">
              <a:avLst>
                <a:gd name="adj1" fmla="val -109453"/>
                <a:gd name="adj2" fmla="val 1937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smtClean="0"/>
                <a:t>컴파일</a:t>
              </a:r>
              <a:endParaRPr lang="ko-KR" altLang="en-US" sz="1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724128" y="2852936"/>
              <a:ext cx="1224136" cy="272415"/>
            </a:xfrm>
            <a:prstGeom prst="wedgeRoundRectCallout">
              <a:avLst>
                <a:gd name="adj1" fmla="val -21823"/>
                <a:gd name="adj2" fmla="val 92047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/>
                <a:t>클래스 파일 생성</a:t>
              </a:r>
              <a:endParaRPr lang="ko-KR" altLang="en-US" sz="1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147888" y="1556792"/>
              <a:ext cx="2008288" cy="272415"/>
            </a:xfrm>
            <a:prstGeom prst="wedgeRoundRectCallout">
              <a:avLst>
                <a:gd name="adj1" fmla="val -66819"/>
                <a:gd name="adj2" fmla="val 43790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smtClean="0"/>
                <a:t>C:\Temp </a:t>
              </a:r>
              <a:r>
                <a:rPr lang="ko-KR" altLang="en-US" sz="1000" dirty="0" smtClean="0"/>
                <a:t>디렉터리로 이동</a:t>
              </a:r>
              <a:endParaRPr lang="ko-KR" altLang="en-US" sz="10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730752" y="1904423"/>
            <a:ext cx="1189599" cy="612934"/>
          </a:xfrm>
          <a:prstGeom prst="wedgeRoundRectCallout">
            <a:avLst>
              <a:gd name="adj1" fmla="val 68980"/>
              <a:gd name="adj2" fmla="val 4051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Hello2030.java</a:t>
            </a:r>
            <a:r>
              <a:rPr lang="ko-KR" altLang="en-US" sz="1000" dirty="0" smtClean="0"/>
              <a:t>는 </a:t>
            </a:r>
            <a:r>
              <a:rPr lang="en-US" altLang="ko-KR" sz="1000" dirty="0" smtClean="0"/>
              <a:t>C:\Temp</a:t>
            </a:r>
            <a:r>
              <a:rPr lang="ko-KR" altLang="en-US" sz="1000" dirty="0" smtClean="0"/>
              <a:t>에 저장되어 있음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26603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자바 통합 개발 환경</a:t>
            </a:r>
            <a:r>
              <a:rPr lang="en-US" altLang="ko-KR" dirty="0" smtClean="0"/>
              <a:t>–</a:t>
            </a:r>
            <a:r>
              <a:rPr lang="ko-KR" altLang="en-US" dirty="0" err="1" smtClean="0"/>
              <a:t>이클립스</a:t>
            </a:r>
            <a:r>
              <a:rPr lang="en-US" altLang="ko-KR" dirty="0" smtClean="0"/>
              <a:t>(Eclipse)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IDE(Integrated Development Environment </a:t>
            </a:r>
            <a:r>
              <a:rPr lang="en-US" altLang="ko-KR" dirty="0" smtClean="0"/>
              <a:t>)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 smtClean="0"/>
              <a:t>통합 개발 환경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편집</a:t>
            </a:r>
            <a:r>
              <a:rPr lang="en-US" altLang="ko-KR" dirty="0" smtClean="0"/>
              <a:t>, </a:t>
            </a:r>
            <a:r>
              <a:rPr lang="ko-KR" altLang="en-US" dirty="0" smtClean="0"/>
              <a:t>컴파일</a:t>
            </a:r>
            <a:r>
              <a:rPr lang="en-US" altLang="ko-KR" dirty="0" smtClean="0"/>
              <a:t>, </a:t>
            </a:r>
            <a:r>
              <a:rPr lang="ko-KR" altLang="en-US" dirty="0" smtClean="0"/>
              <a:t>디버깅을 한번에 할 수 있는 통합된 개발 환경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err="1" smtClean="0"/>
              <a:t>이클립스</a:t>
            </a:r>
            <a:r>
              <a:rPr lang="en-US" altLang="ko-KR" dirty="0" smtClean="0"/>
              <a:t>(Eclipse)</a:t>
            </a:r>
          </a:p>
          <a:p>
            <a:pPr lvl="1"/>
            <a:r>
              <a:rPr lang="ko-KR" altLang="en-US" dirty="0" smtClean="0"/>
              <a:t>자바 응용 프로그램 개발을 위한 통합 개발 환경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IBM</a:t>
            </a:r>
            <a:r>
              <a:rPr lang="ko-KR" altLang="en-US" dirty="0" smtClean="0"/>
              <a:t>에 의해 개발된 오픈 소스 프로젝트</a:t>
            </a:r>
            <a:endParaRPr lang="en-US" altLang="ko-KR" dirty="0" smtClean="0"/>
          </a:p>
          <a:p>
            <a:pPr lvl="1"/>
            <a:r>
              <a:rPr lang="en-US" altLang="ko-KR" dirty="0" smtClean="0">
                <a:hlinkClick r:id="rId2"/>
              </a:rPr>
              <a:t>http://www.eclipse.org/downloads/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에서 다운로드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7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789040"/>
            <a:ext cx="5758444" cy="278474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이클립스</a:t>
            </a:r>
            <a:r>
              <a:rPr lang="ko-KR" altLang="en-US" dirty="0" smtClean="0"/>
              <a:t> 실행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26</a:t>
            </a:fld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359796" y="2299754"/>
            <a:ext cx="1740595" cy="272415"/>
          </a:xfrm>
          <a:prstGeom prst="wedgeRoundRectCallout">
            <a:avLst>
              <a:gd name="adj1" fmla="val -84672"/>
              <a:gd name="adj2" fmla="val 3002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err="1" smtClean="0"/>
              <a:t>이클립스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Oxygen  </a:t>
            </a:r>
            <a:r>
              <a:rPr lang="ko-KR" altLang="en-US" sz="1000" dirty="0" err="1" smtClean="0"/>
              <a:t>배포판</a:t>
            </a:r>
            <a:endParaRPr lang="ko-KR" altLang="en-US" sz="1000" dirty="0"/>
          </a:p>
        </p:txBody>
      </p:sp>
      <p:sp>
        <p:nvSpPr>
          <p:cNvPr id="6" name="TextBox 5"/>
          <p:cNvSpPr txBox="1"/>
          <p:nvPr/>
        </p:nvSpPr>
        <p:spPr>
          <a:xfrm>
            <a:off x="2674789" y="5115072"/>
            <a:ext cx="1814066" cy="272415"/>
          </a:xfrm>
          <a:prstGeom prst="wedgeRoundRectCallout">
            <a:avLst>
              <a:gd name="adj1" fmla="val -48976"/>
              <a:gd name="adj2" fmla="val -12676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작업 공간 폴더 지정</a:t>
            </a:r>
            <a:endParaRPr lang="ko-KR" altLang="en-US" sz="10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1513715"/>
            <a:ext cx="3168352" cy="211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628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이클립스의</a:t>
            </a:r>
            <a:r>
              <a:rPr lang="ko-KR" altLang="en-US" dirty="0" smtClean="0"/>
              <a:t> 사용자 인터페이스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27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700808"/>
            <a:ext cx="6048672" cy="422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73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412776"/>
            <a:ext cx="5937555" cy="4858000"/>
          </a:xfrm>
          <a:prstGeom prst="rect">
            <a:avLst/>
          </a:prstGeom>
        </p:spPr>
      </p:pic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프로젝트 생성 메뉴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292080" y="2276872"/>
            <a:ext cx="808819" cy="442674"/>
          </a:xfrm>
          <a:prstGeom prst="wedgeRoundRectCallout">
            <a:avLst>
              <a:gd name="adj1" fmla="val -76058"/>
              <a:gd name="adj2" fmla="val -8144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Project</a:t>
            </a:r>
          </a:p>
          <a:p>
            <a:r>
              <a:rPr lang="ko-KR" altLang="en-US" sz="1000" dirty="0" smtClean="0"/>
              <a:t>메뉴 선택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94272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522086"/>
            <a:ext cx="5323254" cy="3973390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프로젝트 생성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403648" y="3068960"/>
            <a:ext cx="1296144" cy="272415"/>
          </a:xfrm>
          <a:prstGeom prst="wedgeRoundRectCallout">
            <a:avLst>
              <a:gd name="adj1" fmla="val -37397"/>
              <a:gd name="adj2" fmla="val 15912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Java Project </a:t>
            </a:r>
            <a:r>
              <a:rPr lang="ko-KR" altLang="en-US" sz="1000" dirty="0" smtClean="0"/>
              <a:t>선택</a:t>
            </a:r>
            <a:endParaRPr lang="ko-KR" altLang="en-US" sz="10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52" y="116632"/>
            <a:ext cx="4430486" cy="65314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868144" y="1077288"/>
            <a:ext cx="1368152" cy="272415"/>
          </a:xfrm>
          <a:prstGeom prst="wedgeRoundRectCallout">
            <a:avLst>
              <a:gd name="adj1" fmla="val -42488"/>
              <a:gd name="adj2" fmla="val 8299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프로젝트 이름 지정</a:t>
            </a:r>
            <a:endParaRPr lang="ko-KR" alt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6804248" y="2132856"/>
            <a:ext cx="1517144" cy="442674"/>
          </a:xfrm>
          <a:prstGeom prst="wedgeRoundRectCallout">
            <a:avLst>
              <a:gd name="adj1" fmla="val -39043"/>
              <a:gd name="adj2" fmla="val 6809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이 컴퓨터에 </a:t>
            </a:r>
            <a:r>
              <a:rPr lang="en-US" altLang="ko-KR" sz="1000" dirty="0" smtClean="0"/>
              <a:t>JDK 10</a:t>
            </a:r>
            <a:r>
              <a:rPr lang="ko-KR" altLang="en-US" sz="1000" dirty="0" smtClean="0"/>
              <a:t>이 설치되어 있음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자동</a:t>
            </a:r>
            <a:endParaRPr lang="ko-KR" altLang="en-US" sz="1000" dirty="0"/>
          </a:p>
        </p:txBody>
      </p:sp>
      <p:sp>
        <p:nvSpPr>
          <p:cNvPr id="10" name="TextBox 9"/>
          <p:cNvSpPr txBox="1"/>
          <p:nvPr/>
        </p:nvSpPr>
        <p:spPr>
          <a:xfrm>
            <a:off x="6894768" y="5949280"/>
            <a:ext cx="864096" cy="272415"/>
          </a:xfrm>
          <a:prstGeom prst="wedgeRoundRectCallout">
            <a:avLst>
              <a:gd name="adj1" fmla="val -14583"/>
              <a:gd name="adj2" fmla="val 8645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smtClean="0"/>
              <a:t>Finish </a:t>
            </a:r>
            <a:r>
              <a:rPr lang="ko-KR" altLang="en-US" sz="1000" dirty="0" smtClean="0"/>
              <a:t>선</a:t>
            </a:r>
            <a:r>
              <a:rPr lang="ko-KR" altLang="en-US" sz="1000" dirty="0"/>
              <a:t>택</a:t>
            </a:r>
          </a:p>
        </p:txBody>
      </p:sp>
    </p:spTree>
    <p:extLst>
      <p:ext uri="{BB962C8B-B14F-4D97-AF65-F5344CB8AC3E}">
        <p14:creationId xmlns:p14="http://schemas.microsoft.com/office/powerpoint/2010/main" val="154056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컴퓨터와 소프트웨어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512364"/>
            <a:ext cx="7495506" cy="3833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1514997" y="5521687"/>
            <a:ext cx="62646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>
                <a:solidFill>
                  <a:srgbClr val="0070C0"/>
                </a:solidFill>
              </a:rPr>
              <a:t>컴퓨터와</a:t>
            </a:r>
            <a:r>
              <a:rPr lang="en-US" altLang="ko-KR" dirty="0" smtClean="0">
                <a:solidFill>
                  <a:srgbClr val="0070C0"/>
                </a:solidFill>
              </a:rPr>
              <a:t> </a:t>
            </a:r>
            <a:r>
              <a:rPr lang="ko-KR" altLang="en-US" dirty="0" smtClean="0">
                <a:solidFill>
                  <a:srgbClr val="0070C0"/>
                </a:solidFill>
              </a:rPr>
              <a:t>프로그래머</a:t>
            </a:r>
            <a:r>
              <a:rPr lang="en-US" altLang="ko-KR" dirty="0" smtClean="0">
                <a:solidFill>
                  <a:srgbClr val="0070C0"/>
                </a:solidFill>
              </a:rPr>
              <a:t>, </a:t>
            </a:r>
            <a:r>
              <a:rPr lang="ko-KR" altLang="en-US" dirty="0" smtClean="0">
                <a:solidFill>
                  <a:srgbClr val="0070C0"/>
                </a:solidFill>
              </a:rPr>
              <a:t>소프트웨어의 </a:t>
            </a:r>
            <a:r>
              <a:rPr lang="ko-KR" altLang="en-US" dirty="0">
                <a:solidFill>
                  <a:srgbClr val="0070C0"/>
                </a:solidFill>
              </a:rPr>
              <a:t>관계는 </a:t>
            </a:r>
            <a:endParaRPr lang="en-US" altLang="ko-KR" dirty="0" smtClean="0">
              <a:solidFill>
                <a:srgbClr val="0070C0"/>
              </a:solidFill>
            </a:endParaRPr>
          </a:p>
          <a:p>
            <a:r>
              <a:rPr lang="ko-KR" altLang="en-US" dirty="0">
                <a:solidFill>
                  <a:srgbClr val="0070C0"/>
                </a:solidFill>
              </a:rPr>
              <a:t>만능 요리 </a:t>
            </a:r>
            <a:r>
              <a:rPr lang="ko-KR" altLang="en-US" dirty="0" smtClean="0">
                <a:solidFill>
                  <a:srgbClr val="0070C0"/>
                </a:solidFill>
              </a:rPr>
              <a:t>기계</a:t>
            </a:r>
            <a:r>
              <a:rPr lang="en-US" altLang="ko-KR" dirty="0" smtClean="0">
                <a:solidFill>
                  <a:srgbClr val="0070C0"/>
                </a:solidFill>
              </a:rPr>
              <a:t>,</a:t>
            </a:r>
            <a:r>
              <a:rPr lang="ko-KR" altLang="en-US" dirty="0" smtClean="0">
                <a:solidFill>
                  <a:srgbClr val="0070C0"/>
                </a:solidFill>
              </a:rPr>
              <a:t> </a:t>
            </a:r>
            <a:r>
              <a:rPr lang="ko-KR" altLang="en-US" dirty="0">
                <a:solidFill>
                  <a:srgbClr val="0070C0"/>
                </a:solidFill>
              </a:rPr>
              <a:t>요리설계사와</a:t>
            </a:r>
            <a:r>
              <a:rPr lang="en-US" altLang="ko-KR" dirty="0" smtClean="0">
                <a:solidFill>
                  <a:srgbClr val="0070C0"/>
                </a:solidFill>
              </a:rPr>
              <a:t>, </a:t>
            </a:r>
            <a:r>
              <a:rPr lang="ko-KR" altLang="en-US" dirty="0" smtClean="0">
                <a:solidFill>
                  <a:srgbClr val="0070C0"/>
                </a:solidFill>
              </a:rPr>
              <a:t>요리순서와 </a:t>
            </a:r>
            <a:r>
              <a:rPr lang="ko-KR" altLang="en-US" dirty="0">
                <a:solidFill>
                  <a:srgbClr val="0070C0"/>
                </a:solidFill>
              </a:rPr>
              <a:t>같다</a:t>
            </a:r>
            <a:r>
              <a:rPr lang="en-US" altLang="ko-KR" dirty="0">
                <a:solidFill>
                  <a:srgbClr val="0070C0"/>
                </a:solidFill>
              </a:rPr>
              <a:t>.</a:t>
            </a:r>
            <a:endParaRPr lang="ko-KR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63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클래스 생성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7270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23528" y="1484784"/>
            <a:ext cx="31261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File-&gt;New-&gt;</a:t>
            </a:r>
            <a:r>
              <a:rPr lang="en-US" altLang="ko-KR" dirty="0" smtClean="0"/>
              <a:t>Class </a:t>
            </a:r>
            <a:r>
              <a:rPr lang="ko-KR" altLang="en-US" dirty="0" smtClean="0"/>
              <a:t>메뉴 선택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1475656" y="332656"/>
            <a:ext cx="7290392" cy="6128817"/>
            <a:chOff x="1475656" y="332656"/>
            <a:chExt cx="7290392" cy="6128817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1273" y="332656"/>
              <a:ext cx="5034775" cy="6128817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5872225" y="1265816"/>
              <a:ext cx="581946" cy="272415"/>
            </a:xfrm>
            <a:prstGeom prst="wedgeRoundRectCallout">
              <a:avLst>
                <a:gd name="adj1" fmla="val -60102"/>
                <a:gd name="adj2" fmla="val 68091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smtClean="0"/>
                <a:t>주목</a:t>
              </a:r>
              <a:endParaRPr lang="ko-KR" altLang="en-US" sz="1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51464" y="2276871"/>
              <a:ext cx="1230458" cy="272415"/>
            </a:xfrm>
            <a:prstGeom prst="wedgeRoundRectCallout">
              <a:avLst>
                <a:gd name="adj1" fmla="val -74658"/>
                <a:gd name="adj2" fmla="val 4040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/>
                <a:t>클래스 이름 입력</a:t>
              </a:r>
              <a:endParaRPr lang="ko-KR" altLang="en-US" sz="1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948264" y="5681954"/>
              <a:ext cx="864096" cy="272415"/>
            </a:xfrm>
            <a:prstGeom prst="wedgeRoundRectCallout">
              <a:avLst>
                <a:gd name="adj1" fmla="val -14583"/>
                <a:gd name="adj2" fmla="val 8645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smtClean="0"/>
                <a:t>Finish </a:t>
              </a:r>
              <a:r>
                <a:rPr lang="ko-KR" altLang="en-US" sz="1000" dirty="0" smtClean="0"/>
                <a:t>선</a:t>
              </a:r>
              <a:r>
                <a:rPr lang="ko-KR" altLang="en-US" sz="1000" dirty="0"/>
                <a:t>택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75656" y="4293096"/>
              <a:ext cx="2945306" cy="272415"/>
            </a:xfrm>
            <a:prstGeom prst="wedgeRoundRectCallout">
              <a:avLst>
                <a:gd name="adj1" fmla="val 63272"/>
                <a:gd name="adj2" fmla="val -25676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/>
                <a:t>main()</a:t>
              </a:r>
              <a:r>
                <a:rPr lang="ko-KR" altLang="en-US" sz="1000" dirty="0" smtClean="0"/>
                <a:t>을 체크하면 자동으로 </a:t>
              </a:r>
              <a:r>
                <a:rPr lang="en-US" altLang="ko-KR" sz="1000" dirty="0" smtClean="0"/>
                <a:t>main() </a:t>
              </a:r>
              <a:r>
                <a:rPr lang="ko-KR" altLang="en-US" sz="1000" dirty="0" err="1" smtClean="0"/>
                <a:t>메소드</a:t>
              </a:r>
              <a:r>
                <a:rPr lang="ko-KR" altLang="en-US" sz="1000" dirty="0" smtClean="0"/>
                <a:t> 생성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94106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생성된 자바 소스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7373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843875" y="1556792"/>
            <a:ext cx="7775862" cy="4096647"/>
            <a:chOff x="843875" y="1556792"/>
            <a:chExt cx="7775862" cy="4096647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3875" y="1556792"/>
              <a:ext cx="7775862" cy="4096647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4744665" y="2636912"/>
              <a:ext cx="482970" cy="272415"/>
            </a:xfrm>
            <a:prstGeom prst="wedgeRoundRectCallout">
              <a:avLst>
                <a:gd name="adj1" fmla="val -44013"/>
                <a:gd name="adj2" fmla="val 8885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smtClean="0"/>
                <a:t>주목</a:t>
              </a:r>
              <a:endParaRPr lang="ko-KR" altLang="en-US" sz="10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300192" y="3140968"/>
              <a:ext cx="482970" cy="272415"/>
            </a:xfrm>
            <a:prstGeom prst="wedgeRoundRectCallout">
              <a:avLst>
                <a:gd name="adj1" fmla="val -44013"/>
                <a:gd name="adj2" fmla="val 8885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smtClean="0"/>
                <a:t>주목</a:t>
              </a:r>
              <a:endParaRPr lang="ko-KR" altLang="en-US" sz="1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35696" y="4725144"/>
              <a:ext cx="482970" cy="272415"/>
            </a:xfrm>
            <a:prstGeom prst="wedgeRoundRectCallout">
              <a:avLst>
                <a:gd name="adj1" fmla="val -12784"/>
                <a:gd name="adj2" fmla="val -98010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smtClean="0"/>
                <a:t>주목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2429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소스 편집과 컴파일 및 실행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7475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475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021837" y="1484784"/>
            <a:ext cx="6502491" cy="4292510"/>
            <a:chOff x="1021837" y="1484784"/>
            <a:chExt cx="6502491" cy="4292510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837" y="1620991"/>
              <a:ext cx="6502491" cy="4156303"/>
            </a:xfrm>
            <a:prstGeom prst="rect">
              <a:avLst/>
            </a:prstGeom>
          </p:spPr>
        </p:pic>
        <p:sp>
          <p:nvSpPr>
            <p:cNvPr id="5" name="타원 4"/>
            <p:cNvSpPr/>
            <p:nvPr/>
          </p:nvSpPr>
          <p:spPr>
            <a:xfrm>
              <a:off x="2093673" y="2056692"/>
              <a:ext cx="504056" cy="2642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093673" y="1484784"/>
              <a:ext cx="876064" cy="272415"/>
            </a:xfrm>
            <a:prstGeom prst="wedgeRoundRectCallout">
              <a:avLst>
                <a:gd name="adj1" fmla="val -20995"/>
                <a:gd name="adj2" fmla="val 186604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/>
                <a:t>실행 버튼</a:t>
              </a:r>
              <a:endParaRPr lang="ko-KR" altLang="en-US" sz="1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041573" y="1556792"/>
              <a:ext cx="1618858" cy="272415"/>
            </a:xfrm>
            <a:prstGeom prst="wedgeRoundRectCallout">
              <a:avLst>
                <a:gd name="adj1" fmla="val -27664"/>
                <a:gd name="adj2" fmla="val 11630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/>
                <a:t>Run -&gt; Run </a:t>
              </a:r>
              <a:r>
                <a:rPr lang="ko-KR" altLang="en-US" sz="1000" dirty="0" smtClean="0"/>
                <a:t>실행 메뉴</a:t>
              </a:r>
              <a:endParaRPr lang="ko-KR" altLang="en-US" sz="10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53715" y="5229224"/>
              <a:ext cx="948072" cy="272415"/>
            </a:xfrm>
            <a:prstGeom prst="wedgeRoundRectCallout">
              <a:avLst>
                <a:gd name="adj1" fmla="val 103123"/>
                <a:gd name="adj2" fmla="val -57326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/>
                <a:t>콘솔 윈도우</a:t>
              </a:r>
              <a:endParaRPr lang="ko-KR" altLang="en-US" sz="10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907704" y="4805269"/>
              <a:ext cx="840095" cy="272415"/>
            </a:xfrm>
            <a:prstGeom prst="wedgeRoundRectCallout">
              <a:avLst>
                <a:gd name="adj1" fmla="val 75265"/>
                <a:gd name="adj2" fmla="val 26566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smtClean="0"/>
                <a:t>실행 결과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50630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응용의 종류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데스크톱 응용프로그램</a:t>
            </a:r>
            <a:endParaRPr lang="ko-KR" altLang="en-US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541805" y="1429774"/>
            <a:ext cx="8060389" cy="1783202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가장 전형적인 자바 응용프로그램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PC </a:t>
            </a:r>
            <a:r>
              <a:rPr lang="ko-KR" altLang="en-US" dirty="0" smtClean="0"/>
              <a:t>등의 데스크톱 컴퓨터에 설치되어 실행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실행 환경</a:t>
            </a:r>
            <a:r>
              <a:rPr lang="en-US" altLang="ko-KR" dirty="0" smtClean="0"/>
              <a:t>(JRE)</a:t>
            </a:r>
            <a:r>
              <a:rPr lang="ko-KR" altLang="en-US" dirty="0" smtClean="0"/>
              <a:t>이 설치된 어떤 컴퓨터에서도 실행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다른 응용프로그램의 도움 필요 없이 단독으로 실행</a:t>
            </a:r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3212976"/>
            <a:ext cx="3113776" cy="274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38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순서도: 처리 6"/>
          <p:cNvSpPr/>
          <p:nvPr/>
        </p:nvSpPr>
        <p:spPr>
          <a:xfrm>
            <a:off x="285720" y="3643314"/>
            <a:ext cx="2143140" cy="2571768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400" dirty="0" smtClean="0">
                <a:solidFill>
                  <a:schemeClr val="tx1"/>
                </a:solidFill>
              </a:rPr>
              <a:t>웹 브라우저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응용의 종류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서블릿</a:t>
            </a:r>
            <a:r>
              <a:rPr lang="ko-KR" altLang="en-US" dirty="0" smtClean="0"/>
              <a:t> 응용프로그램</a:t>
            </a:r>
            <a:endParaRPr lang="ko-KR" altLang="en-US" dirty="0"/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2295176"/>
          </a:xfrm>
        </p:spPr>
        <p:txBody>
          <a:bodyPr>
            <a:normAutofit/>
          </a:bodyPr>
          <a:lstStyle/>
          <a:p>
            <a:r>
              <a:rPr lang="ko-KR" altLang="en-US" sz="2000" dirty="0" err="1" smtClean="0"/>
              <a:t>서블릿</a:t>
            </a:r>
            <a:r>
              <a:rPr lang="en-US" altLang="ko-KR" sz="2000" dirty="0" smtClean="0"/>
              <a:t>(servlet)</a:t>
            </a:r>
          </a:p>
          <a:p>
            <a:pPr lvl="1"/>
            <a:r>
              <a:rPr lang="ko-KR" altLang="en-US" sz="1800" dirty="0" smtClean="0"/>
              <a:t>웹 서버에서 실행되는 자바 프로그램</a:t>
            </a:r>
            <a:endParaRPr lang="en-US" altLang="ko-KR" sz="1800" dirty="0" smtClean="0"/>
          </a:p>
          <a:p>
            <a:pPr lvl="2"/>
            <a:r>
              <a:rPr lang="ko-KR" altLang="en-US" sz="1600" dirty="0" err="1"/>
              <a:t>서블릿은</a:t>
            </a:r>
            <a:r>
              <a:rPr lang="ko-KR" altLang="en-US" sz="1600" dirty="0"/>
              <a:t> 웹브라우저에서 실행되는 자바스크립트 코드와 통신</a:t>
            </a:r>
            <a:endParaRPr lang="en-US" altLang="ko-KR" sz="1600" dirty="0"/>
          </a:p>
          <a:p>
            <a:pPr lvl="1"/>
            <a:r>
              <a:rPr lang="ko-KR" altLang="en-US" sz="1800" dirty="0" smtClean="0"/>
              <a:t>데이터베이스 서버 및 기타 서버와 연동하는 복잡한 기능 구현 시 사용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사용자 인터페이스가 필요 없는 응용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웹 서버에 의해 실행 통제 받음</a:t>
            </a:r>
            <a:endParaRPr lang="ko-KR" altLang="en-US" sz="1800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구름 8"/>
          <p:cNvSpPr/>
          <p:nvPr/>
        </p:nvSpPr>
        <p:spPr>
          <a:xfrm>
            <a:off x="2857488" y="4500570"/>
            <a:ext cx="1428760" cy="785818"/>
          </a:xfrm>
          <a:prstGeom prst="cloud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인터넷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" name="순서도: 처리 9"/>
          <p:cNvSpPr/>
          <p:nvPr/>
        </p:nvSpPr>
        <p:spPr>
          <a:xfrm>
            <a:off x="5000628" y="3714752"/>
            <a:ext cx="2071702" cy="2500330"/>
          </a:xfrm>
          <a:prstGeom prst="flowChartProcess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400" dirty="0" smtClean="0">
                <a:solidFill>
                  <a:schemeClr val="tx1"/>
                </a:solidFill>
              </a:rPr>
              <a:t>웹 서버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2" name="직선 화살표 연결선 11"/>
          <p:cNvCxnSpPr>
            <a:stCxn id="9" idx="0"/>
            <a:endCxn id="10" idx="1"/>
          </p:cNvCxnSpPr>
          <p:nvPr/>
        </p:nvCxnSpPr>
        <p:spPr>
          <a:xfrm>
            <a:off x="4285057" y="4893479"/>
            <a:ext cx="715571" cy="7143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순서도: 처리 12"/>
          <p:cNvSpPr/>
          <p:nvPr/>
        </p:nvSpPr>
        <p:spPr>
          <a:xfrm>
            <a:off x="5214942" y="4429132"/>
            <a:ext cx="1643074" cy="1571636"/>
          </a:xfrm>
          <a:prstGeom prst="flowChartProcess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1400" dirty="0" smtClean="0">
                <a:solidFill>
                  <a:schemeClr val="tx1"/>
                </a:solidFill>
              </a:rPr>
              <a:t>JVM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4" name="순서도: 처리 13"/>
          <p:cNvSpPr/>
          <p:nvPr/>
        </p:nvSpPr>
        <p:spPr>
          <a:xfrm>
            <a:off x="5429256" y="4929198"/>
            <a:ext cx="1214446" cy="785818"/>
          </a:xfrm>
          <a:prstGeom prst="flowChart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 smtClean="0">
                <a:solidFill>
                  <a:schemeClr val="tx1"/>
                </a:solidFill>
              </a:rPr>
              <a:t>servlet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직선 화살표 연결선 14"/>
          <p:cNvCxnSpPr>
            <a:endCxn id="14" idx="1"/>
          </p:cNvCxnSpPr>
          <p:nvPr/>
        </p:nvCxnSpPr>
        <p:spPr>
          <a:xfrm>
            <a:off x="4071934" y="5072074"/>
            <a:ext cx="1357322" cy="250033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순서도: 처리 15"/>
          <p:cNvSpPr/>
          <p:nvPr/>
        </p:nvSpPr>
        <p:spPr>
          <a:xfrm>
            <a:off x="7715272" y="4005064"/>
            <a:ext cx="961184" cy="495506"/>
          </a:xfrm>
          <a:prstGeom prst="flowChartProcess">
            <a:avLst/>
          </a:prstGeom>
          <a:solidFill>
            <a:srgbClr val="66FF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서버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7" name="직선 화살표 연결선 16"/>
          <p:cNvCxnSpPr>
            <a:endCxn id="16" idx="1"/>
          </p:cNvCxnSpPr>
          <p:nvPr/>
        </p:nvCxnSpPr>
        <p:spPr>
          <a:xfrm flipV="1">
            <a:off x="6643702" y="4252817"/>
            <a:ext cx="1071570" cy="890696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순서도: 처리 17"/>
          <p:cNvSpPr/>
          <p:nvPr/>
        </p:nvSpPr>
        <p:spPr>
          <a:xfrm>
            <a:off x="7715272" y="5429264"/>
            <a:ext cx="961184" cy="448008"/>
          </a:xfrm>
          <a:prstGeom prst="flowChartProcess">
            <a:avLst/>
          </a:prstGeom>
          <a:solidFill>
            <a:srgbClr val="66FF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서버</a:t>
            </a:r>
            <a:endParaRPr lang="ko-KR" altLang="en-US" sz="1400">
              <a:solidFill>
                <a:schemeClr val="tx1"/>
              </a:solidFill>
            </a:endParaRPr>
          </a:p>
        </p:txBody>
      </p:sp>
      <p:cxnSp>
        <p:nvCxnSpPr>
          <p:cNvPr id="19" name="직선 화살표 연결선 18"/>
          <p:cNvCxnSpPr>
            <a:stCxn id="14" idx="3"/>
            <a:endCxn id="18" idx="1"/>
          </p:cNvCxnSpPr>
          <p:nvPr/>
        </p:nvCxnSpPr>
        <p:spPr>
          <a:xfrm>
            <a:off x="6643702" y="5322107"/>
            <a:ext cx="1071570" cy="331161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110863" y="4857760"/>
            <a:ext cx="461665" cy="32316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3786182" y="5214950"/>
            <a:ext cx="1214446" cy="285752"/>
          </a:xfrm>
          <a:prstGeom prst="straightConnector1">
            <a:avLst/>
          </a:prstGeom>
          <a:ln>
            <a:solidFill>
              <a:srgbClr val="0070C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44" y="4005064"/>
            <a:ext cx="2062722" cy="2085968"/>
          </a:xfrm>
          <a:prstGeom prst="rect">
            <a:avLst/>
          </a:prstGeom>
        </p:spPr>
      </p:pic>
      <p:cxnSp>
        <p:nvCxnSpPr>
          <p:cNvPr id="11" name="직선 화살표 연결선 10"/>
          <p:cNvCxnSpPr>
            <a:stCxn id="7" idx="3"/>
            <a:endCxn id="9" idx="2"/>
          </p:cNvCxnSpPr>
          <p:nvPr/>
        </p:nvCxnSpPr>
        <p:spPr>
          <a:xfrm flipV="1">
            <a:off x="2428860" y="4893479"/>
            <a:ext cx="433060" cy="3571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V="1">
            <a:off x="2000232" y="5072074"/>
            <a:ext cx="928694" cy="357190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 flipV="1">
            <a:off x="2428860" y="5214950"/>
            <a:ext cx="714380" cy="438318"/>
          </a:xfrm>
          <a:prstGeom prst="straightConnector1">
            <a:avLst/>
          </a:prstGeom>
          <a:ln>
            <a:solidFill>
              <a:srgbClr val="0070C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15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</a:t>
            </a:r>
            <a:r>
              <a:rPr lang="ko-KR" altLang="en-US" dirty="0" err="1" smtClean="0"/>
              <a:t>모바일</a:t>
            </a:r>
            <a:r>
              <a:rPr lang="ko-KR" altLang="en-US" dirty="0" smtClean="0"/>
              <a:t> 응용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안드로이드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 smtClean="0"/>
              <a:t>안드로이드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구글의</a:t>
            </a:r>
            <a:r>
              <a:rPr lang="ko-KR" altLang="en-US" sz="1600" dirty="0" smtClean="0"/>
              <a:t> 주도로 여러 </a:t>
            </a:r>
            <a:r>
              <a:rPr lang="ko-KR" altLang="en-US" sz="1600" dirty="0" err="1" smtClean="0"/>
              <a:t>모바일</a:t>
            </a:r>
            <a:r>
              <a:rPr lang="ko-KR" altLang="en-US" sz="1600" dirty="0" smtClean="0"/>
              <a:t> 회사가 모여 구성한 </a:t>
            </a:r>
            <a:r>
              <a:rPr lang="en-US" altLang="ko-KR" sz="1600" dirty="0" smtClean="0"/>
              <a:t>OHA(Open Handset Alliance)</a:t>
            </a:r>
            <a:r>
              <a:rPr lang="ko-KR" altLang="en-US" sz="1600" dirty="0" smtClean="0"/>
              <a:t>에서 만든 무료 모바일 플랫폼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개발 언어는 자바를 사용하나 </a:t>
            </a:r>
            <a:r>
              <a:rPr lang="en-US" altLang="ko-KR" sz="1600" dirty="0" smtClean="0"/>
              <a:t>JVM</a:t>
            </a:r>
            <a:r>
              <a:rPr lang="ko-KR" altLang="en-US" sz="1600" dirty="0" smtClean="0"/>
              <a:t>에 해당하는 </a:t>
            </a:r>
            <a:r>
              <a:rPr lang="en-US" altLang="ko-KR" sz="1600" dirty="0" err="1" smtClean="0"/>
              <a:t>Dalvik</a:t>
            </a:r>
            <a:r>
              <a:rPr lang="ko-KR" altLang="en-US" sz="1600" dirty="0" smtClean="0"/>
              <a:t>은 기존 바이트 코드와 호환성이 없어 변환 필요</a:t>
            </a:r>
            <a:endParaRPr lang="en-US" altLang="ko-KR" sz="1600" dirty="0" smtClean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35</a:t>
            </a:fld>
            <a:endParaRPr lang="ko-KR" altLang="en-US"/>
          </a:p>
        </p:txBody>
      </p:sp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1412776"/>
            <a:ext cx="275550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32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 특성</a:t>
            </a:r>
            <a:r>
              <a:rPr lang="en-US" altLang="ko-KR" dirty="0" smtClean="0"/>
              <a:t>(1)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36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dirty="0"/>
              <a:t>플랫폼 독립성</a:t>
            </a:r>
            <a:endParaRPr lang="en-US" altLang="ko-KR" dirty="0"/>
          </a:p>
          <a:p>
            <a:pPr lvl="1"/>
            <a:r>
              <a:rPr lang="ko-KR" altLang="en-US" dirty="0" smtClean="0"/>
              <a:t>하드웨어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운영체제에 종속되지 않는 바이트 코드로 플랫폼 독립성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객체지향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캡슐화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상속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다형성</a:t>
            </a:r>
            <a:r>
              <a:rPr lang="ko-KR" altLang="en-US" dirty="0" smtClean="0"/>
              <a:t> 지원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클래스로 </a:t>
            </a:r>
            <a:r>
              <a:rPr lang="ko-KR" altLang="en-US" dirty="0"/>
              <a:t>캡슐화</a:t>
            </a:r>
            <a:endParaRPr lang="en-US" altLang="ko-KR" dirty="0"/>
          </a:p>
          <a:p>
            <a:pPr lvl="1"/>
            <a:r>
              <a:rPr lang="ko-KR" altLang="en-US" dirty="0"/>
              <a:t>자바의 모든 변수나 함수는 클래스 내에 선언 </a:t>
            </a:r>
            <a:endParaRPr lang="en-US" altLang="ko-KR" dirty="0"/>
          </a:p>
          <a:p>
            <a:pPr lvl="1"/>
            <a:r>
              <a:rPr lang="ko-KR" altLang="en-US" dirty="0"/>
              <a:t>클래스 안에서 </a:t>
            </a:r>
            <a:r>
              <a:rPr lang="ko-KR" altLang="en-US" dirty="0" smtClean="0"/>
              <a:t>클래스</a:t>
            </a:r>
            <a:r>
              <a:rPr lang="en-US" altLang="ko-KR" dirty="0"/>
              <a:t>(</a:t>
            </a:r>
            <a:r>
              <a:rPr lang="ko-KR" altLang="en-US" dirty="0"/>
              <a:t>내부 클래스</a:t>
            </a:r>
            <a:r>
              <a:rPr lang="en-US" altLang="ko-KR" dirty="0"/>
              <a:t>)</a:t>
            </a:r>
            <a:r>
              <a:rPr lang="ko-KR" altLang="en-US" dirty="0"/>
              <a:t> 작성 가능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소스</a:t>
            </a:r>
            <a:r>
              <a:rPr lang="en-US" altLang="ko-KR" dirty="0" smtClean="0"/>
              <a:t>(.java)</a:t>
            </a:r>
            <a:r>
              <a:rPr lang="ko-KR" altLang="en-US" dirty="0" smtClean="0"/>
              <a:t>와 클래스</a:t>
            </a:r>
            <a:r>
              <a:rPr lang="en-US" altLang="ko-KR" dirty="0" smtClean="0"/>
              <a:t>(.class)</a:t>
            </a:r>
            <a:r>
              <a:rPr lang="ko-KR" altLang="en-US" dirty="0" smtClean="0"/>
              <a:t> 파일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하나의 소스 파일에 여러 클래스를 작성 가능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public </a:t>
            </a:r>
            <a:r>
              <a:rPr lang="ko-KR" altLang="en-US" dirty="0" smtClean="0"/>
              <a:t>클래스는 하나만 가능</a:t>
            </a:r>
            <a:endParaRPr lang="en-US" altLang="ko-KR" dirty="0" smtClean="0"/>
          </a:p>
          <a:p>
            <a:pPr lvl="1"/>
            <a:r>
              <a:rPr lang="ko-KR" altLang="en-US" dirty="0"/>
              <a:t>소스 파일의 이름과 </a:t>
            </a:r>
            <a:r>
              <a:rPr lang="en-US" altLang="ko-KR" dirty="0"/>
              <a:t>public</a:t>
            </a:r>
            <a:r>
              <a:rPr lang="ko-KR" altLang="en-US" dirty="0"/>
              <a:t>으로 선언된 클래스 이름은 같아야 함</a:t>
            </a:r>
            <a:endParaRPr lang="en-US" altLang="ko-KR" dirty="0"/>
          </a:p>
          <a:p>
            <a:pPr lvl="1"/>
            <a:r>
              <a:rPr lang="ko-KR" altLang="en-US" dirty="0" smtClean="0"/>
              <a:t>클래스 </a:t>
            </a:r>
            <a:r>
              <a:rPr lang="ko-KR" altLang="en-US" dirty="0"/>
              <a:t>파일에는 </a:t>
            </a:r>
            <a:r>
              <a:rPr lang="ko-KR" altLang="en-US" dirty="0" smtClean="0"/>
              <a:t>하나의 </a:t>
            </a:r>
            <a:r>
              <a:rPr lang="ko-KR" altLang="en-US" dirty="0"/>
              <a:t>클래스만 존재</a:t>
            </a:r>
            <a:endParaRPr lang="en-US" altLang="ko-KR" dirty="0"/>
          </a:p>
          <a:p>
            <a:pPr lvl="2"/>
            <a:r>
              <a:rPr lang="ko-KR" altLang="en-US" dirty="0" smtClean="0"/>
              <a:t>다수의 클래스를 가진 자바 소스를 </a:t>
            </a:r>
            <a:r>
              <a:rPr lang="ko-KR" altLang="en-US" dirty="0" err="1" smtClean="0"/>
              <a:t>컴파일하면</a:t>
            </a:r>
            <a:r>
              <a:rPr lang="ko-KR" altLang="en-US" dirty="0" smtClean="0"/>
              <a:t> 클래스마다 별도 클래스 파일 생성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96601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소스 파일과 클래스</a:t>
            </a:r>
            <a:r>
              <a:rPr lang="en-US" altLang="ko-KR" smtClean="0"/>
              <a:t>, </a:t>
            </a:r>
            <a:r>
              <a:rPr lang="ko-KR" altLang="en-US" smtClean="0"/>
              <a:t>클래스 파일의 관계</a:t>
            </a:r>
            <a:endParaRPr lang="ko-KR" altLang="en-US"/>
          </a:p>
        </p:txBody>
      </p:sp>
      <p:sp>
        <p:nvSpPr>
          <p:cNvPr id="17" name="슬라이드 번호 개체 틀 1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48589" y="2357430"/>
            <a:ext cx="1500198" cy="3108543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 smtClean="0"/>
              <a:t>public class A {</a:t>
            </a:r>
          </a:p>
          <a:p>
            <a:pPr defTabSz="180000"/>
            <a:r>
              <a:rPr lang="en-US" altLang="ko-KR" sz="1400" dirty="0" smtClean="0"/>
              <a:t>	.........</a:t>
            </a:r>
          </a:p>
          <a:p>
            <a:pPr defTabSz="180000"/>
            <a:r>
              <a:rPr lang="en-US" altLang="ko-KR" sz="1400" dirty="0" smtClean="0"/>
              <a:t>}</a:t>
            </a:r>
          </a:p>
          <a:p>
            <a:pPr defTabSz="180000"/>
            <a:endParaRPr lang="en-US" altLang="ko-KR" sz="1400" dirty="0" smtClean="0"/>
          </a:p>
          <a:p>
            <a:pPr defTabSz="180000"/>
            <a:r>
              <a:rPr lang="en-US" altLang="ko-KR" sz="1400" dirty="0" smtClean="0"/>
              <a:t>class B {</a:t>
            </a:r>
          </a:p>
          <a:p>
            <a:pPr defTabSz="180000"/>
            <a:r>
              <a:rPr lang="en-US" altLang="ko-KR" sz="1400" dirty="0" smtClean="0"/>
              <a:t>	.........</a:t>
            </a:r>
          </a:p>
          <a:p>
            <a:pPr defTabSz="180000"/>
            <a:r>
              <a:rPr lang="en-US" altLang="ko-KR" sz="1400" dirty="0" smtClean="0"/>
              <a:t>}</a:t>
            </a:r>
          </a:p>
          <a:p>
            <a:pPr defTabSz="180000"/>
            <a:endParaRPr lang="en-US" altLang="ko-KR" sz="1400" dirty="0" smtClean="0"/>
          </a:p>
          <a:p>
            <a:pPr defTabSz="180000"/>
            <a:r>
              <a:rPr lang="en-US" altLang="ko-KR" sz="1400" dirty="0" smtClean="0"/>
              <a:t>class C {</a:t>
            </a:r>
          </a:p>
          <a:p>
            <a:pPr defTabSz="180000"/>
            <a:r>
              <a:rPr lang="en-US" altLang="ko-KR" sz="1400" dirty="0" smtClean="0"/>
              <a:t>	.........</a:t>
            </a:r>
          </a:p>
          <a:p>
            <a:pPr defTabSz="180000"/>
            <a:r>
              <a:rPr lang="en-US" altLang="ko-KR" sz="1400" dirty="0" smtClean="0"/>
              <a:t>	class D {</a:t>
            </a:r>
          </a:p>
          <a:p>
            <a:pPr defTabSz="180000"/>
            <a:r>
              <a:rPr lang="en-US" altLang="ko-KR" sz="1400" dirty="0" smtClean="0"/>
              <a:t>		.........</a:t>
            </a:r>
          </a:p>
          <a:p>
            <a:pPr defTabSz="180000"/>
            <a:r>
              <a:rPr lang="en-US" altLang="ko-KR" sz="1400" dirty="0" smtClean="0"/>
              <a:t>	}</a:t>
            </a:r>
          </a:p>
          <a:p>
            <a:pPr defTabSz="180000"/>
            <a:r>
              <a:rPr lang="en-US" altLang="ko-KR" sz="1400" dirty="0" smtClean="0"/>
              <a:t>}</a:t>
            </a:r>
            <a:endParaRPr lang="ko-KR" altLang="en-US" sz="14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979712" y="2008340"/>
            <a:ext cx="65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mtClean="0"/>
              <a:t>A.java</a:t>
            </a:r>
            <a:endParaRPr lang="ko-KR" altLang="en-US" sz="1400"/>
          </a:p>
        </p:txBody>
      </p:sp>
      <p:sp>
        <p:nvSpPr>
          <p:cNvPr id="10" name="TextBox 9"/>
          <p:cNvSpPr txBox="1"/>
          <p:nvPr/>
        </p:nvSpPr>
        <p:spPr>
          <a:xfrm>
            <a:off x="5143504" y="2000240"/>
            <a:ext cx="72327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400" smtClean="0"/>
              <a:t>A.class</a:t>
            </a:r>
            <a:endParaRPr lang="ko-KR" altLang="en-US" sz="1400"/>
          </a:p>
        </p:txBody>
      </p:sp>
      <p:sp>
        <p:nvSpPr>
          <p:cNvPr id="14" name="TextBox 13"/>
          <p:cNvSpPr txBox="1"/>
          <p:nvPr/>
        </p:nvSpPr>
        <p:spPr>
          <a:xfrm>
            <a:off x="5143504" y="2857496"/>
            <a:ext cx="7088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mtClean="0"/>
              <a:t>B.class</a:t>
            </a:r>
            <a:endParaRPr lang="ko-KR" altLang="en-US" sz="1400"/>
          </a:p>
        </p:txBody>
      </p:sp>
      <p:sp>
        <p:nvSpPr>
          <p:cNvPr id="16" name="직사각형 15"/>
          <p:cNvSpPr/>
          <p:nvPr/>
        </p:nvSpPr>
        <p:spPr>
          <a:xfrm>
            <a:off x="5053755" y="4506407"/>
            <a:ext cx="9339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1400" smtClean="0">
                <a:solidFill>
                  <a:prstClr val="black"/>
                </a:solidFill>
              </a:rPr>
              <a:t>C$D.class</a:t>
            </a: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428992" y="3429000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컴파일</a:t>
            </a:r>
            <a:endParaRPr lang="ko-KR" altLang="en-US" sz="140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5072066" y="2357430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바이트 코드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072066" y="3143248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바이트 코드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072066" y="4786322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바이트 코드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053755" y="3720589"/>
            <a:ext cx="7184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1400" smtClean="0">
                <a:solidFill>
                  <a:prstClr val="black"/>
                </a:solidFill>
              </a:rPr>
              <a:t>C.class</a:t>
            </a: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5072066" y="4000504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바이트 코드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4357686" y="2000240"/>
            <a:ext cx="2571768" cy="342902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8" name="TextBox 27"/>
          <p:cNvSpPr txBox="1"/>
          <p:nvPr/>
        </p:nvSpPr>
        <p:spPr>
          <a:xfrm>
            <a:off x="4500562" y="5429264"/>
            <a:ext cx="2519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4 </a:t>
            </a:r>
            <a:r>
              <a:rPr lang="ko-KR" altLang="en-US" sz="1400" dirty="0" smtClean="0"/>
              <a:t>개의 클래스 파일이 생성됨</a:t>
            </a:r>
            <a:endParaRPr lang="ko-KR" altLang="en-US" sz="1400" dirty="0"/>
          </a:p>
        </p:txBody>
      </p:sp>
      <p:sp>
        <p:nvSpPr>
          <p:cNvPr id="31" name="오른쪽 화살표 30"/>
          <p:cNvSpPr/>
          <p:nvPr/>
        </p:nvSpPr>
        <p:spPr>
          <a:xfrm>
            <a:off x="3286116" y="3786190"/>
            <a:ext cx="1000132" cy="1428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35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 특징</a:t>
            </a:r>
            <a:r>
              <a:rPr lang="en-US" altLang="ko-KR" dirty="0" smtClean="0"/>
              <a:t>(2)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38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ko-KR" altLang="en-US" dirty="0" smtClean="0"/>
              <a:t>실행 코드 배포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구성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한 개의 </a:t>
            </a:r>
            <a:r>
              <a:rPr lang="en-US" altLang="ko-KR" dirty="0" smtClean="0"/>
              <a:t>class </a:t>
            </a:r>
            <a:r>
              <a:rPr lang="ko-KR" altLang="en-US" dirty="0" smtClean="0"/>
              <a:t>파일 또는 다수의 </a:t>
            </a:r>
            <a:r>
              <a:rPr lang="en-US" altLang="ko-KR" dirty="0" smtClean="0"/>
              <a:t>class </a:t>
            </a:r>
            <a:r>
              <a:rPr lang="ko-KR" altLang="en-US" dirty="0" smtClean="0"/>
              <a:t>파일로 구성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여러 폴더에 걸쳐 다수의 클래스 파일로 구성된 경우 </a:t>
            </a:r>
            <a:r>
              <a:rPr lang="en-US" altLang="ko-KR" dirty="0" smtClean="0"/>
              <a:t>: jar </a:t>
            </a:r>
            <a:r>
              <a:rPr lang="ko-KR" altLang="en-US" dirty="0" smtClean="0"/>
              <a:t>압축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파일로 배포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응용프로그램의 실행은 </a:t>
            </a:r>
            <a:r>
              <a:rPr lang="en-US" altLang="ko-KR" dirty="0" smtClean="0"/>
              <a:t>main() </a:t>
            </a:r>
            <a:r>
              <a:rPr lang="ko-KR" altLang="en-US" dirty="0" err="1" smtClean="0"/>
              <a:t>메소드에서</a:t>
            </a:r>
            <a:r>
              <a:rPr lang="ko-KR" altLang="en-US" dirty="0" smtClean="0"/>
              <a:t> 시작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하나의 클래스 파일에 두 개 이상의 </a:t>
            </a:r>
            <a:r>
              <a:rPr lang="en-US" altLang="ko-KR" dirty="0" smtClean="0"/>
              <a:t>main() </a:t>
            </a:r>
            <a:r>
              <a:rPr lang="ko-KR" altLang="en-US" dirty="0" err="1" smtClean="0"/>
              <a:t>메소드가</a:t>
            </a:r>
            <a:r>
              <a:rPr lang="ko-KR" altLang="en-US" dirty="0" smtClean="0"/>
              <a:t> 있을 수 없음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각 클래스 파일이 </a:t>
            </a:r>
            <a:r>
              <a:rPr lang="en-US" altLang="ko-KR" dirty="0" smtClean="0"/>
              <a:t>main()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포함하는 것은 상관없음</a:t>
            </a:r>
            <a:endParaRPr lang="en-US" altLang="ko-KR" dirty="0" smtClean="0"/>
          </a:p>
          <a:p>
            <a:r>
              <a:rPr lang="ko-KR" altLang="en-US" dirty="0" smtClean="0"/>
              <a:t>패키지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서로 관련 있는 여러 클래스를 패키지로 묶어 관리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패키지는 폴더 개념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en-US" altLang="ko-KR" dirty="0" err="1" smtClean="0"/>
              <a:t>java.lang.System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java\</a:t>
            </a:r>
            <a:r>
              <a:rPr lang="en-US" altLang="ko-KR" dirty="0" err="1" smtClean="0"/>
              <a:t>lang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디렉터리의 </a:t>
            </a:r>
            <a:r>
              <a:rPr lang="en-US" altLang="ko-KR" dirty="0" err="1" smtClean="0"/>
              <a:t>System.class</a:t>
            </a:r>
            <a:r>
              <a:rPr lang="ko-KR" altLang="en-US" dirty="0"/>
              <a:t> </a:t>
            </a:r>
            <a:r>
              <a:rPr lang="ko-KR" altLang="en-US" dirty="0" smtClean="0"/>
              <a:t>파일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err="1" smtClean="0"/>
              <a:t>멀티스레드</a:t>
            </a:r>
            <a:endParaRPr lang="en-US" altLang="ko-KR" dirty="0"/>
          </a:p>
          <a:p>
            <a:pPr lvl="1"/>
            <a:r>
              <a:rPr lang="ko-KR" altLang="en-US" dirty="0" smtClean="0"/>
              <a:t>여러 </a:t>
            </a:r>
            <a:r>
              <a:rPr lang="ko-KR" altLang="en-US" dirty="0" err="1" smtClean="0"/>
              <a:t>스레드의</a:t>
            </a:r>
            <a:r>
              <a:rPr lang="ko-KR" altLang="en-US" dirty="0" smtClean="0"/>
              <a:t> </a:t>
            </a:r>
            <a:r>
              <a:rPr lang="ko-KR" altLang="en-US" dirty="0"/>
              <a:t>동시 수행 환경 지원</a:t>
            </a:r>
            <a:endParaRPr lang="en-US" altLang="ko-KR" dirty="0"/>
          </a:p>
          <a:p>
            <a:pPr lvl="2"/>
            <a:r>
              <a:rPr lang="ko-KR" altLang="en-US" dirty="0"/>
              <a:t>자바는 운영체제의 도움 없이 자체적으로 </a:t>
            </a:r>
            <a:r>
              <a:rPr lang="ko-KR" altLang="en-US" dirty="0" err="1"/>
              <a:t>멀티스레드</a:t>
            </a:r>
            <a:r>
              <a:rPr lang="ko-KR" altLang="en-US" dirty="0"/>
              <a:t> 지원</a:t>
            </a:r>
            <a:endParaRPr lang="en-US" altLang="ko-KR" dirty="0"/>
          </a:p>
          <a:p>
            <a:pPr lvl="2"/>
            <a:r>
              <a:rPr lang="en-US" altLang="ko-KR" dirty="0"/>
              <a:t>C/C</a:t>
            </a:r>
            <a:r>
              <a:rPr lang="en-US" altLang="ko-KR" dirty="0" smtClean="0"/>
              <a:t>++ </a:t>
            </a:r>
            <a:r>
              <a:rPr lang="ko-KR" altLang="en-US" dirty="0" smtClean="0"/>
              <a:t>프로그램은 </a:t>
            </a:r>
            <a:r>
              <a:rPr lang="ko-KR" altLang="en-US" dirty="0" err="1" smtClean="0"/>
              <a:t>멀티스레드를</a:t>
            </a:r>
            <a:r>
              <a:rPr lang="ko-KR" altLang="en-US" dirty="0" smtClean="0"/>
              <a:t> </a:t>
            </a:r>
            <a:r>
              <a:rPr lang="ko-KR" altLang="en-US" dirty="0"/>
              <a:t>위해 운영체제 </a:t>
            </a:r>
            <a:r>
              <a:rPr lang="en-US" altLang="ko-KR" dirty="0"/>
              <a:t>API</a:t>
            </a:r>
            <a:r>
              <a:rPr lang="ko-KR" altLang="en-US" dirty="0"/>
              <a:t>를 </a:t>
            </a:r>
            <a:r>
              <a:rPr lang="ko-KR" altLang="en-US" dirty="0" smtClean="0"/>
              <a:t>호출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err="1" smtClean="0"/>
              <a:t>가비지</a:t>
            </a:r>
            <a:r>
              <a:rPr lang="ko-KR" altLang="en-US" dirty="0" smtClean="0"/>
              <a:t> 컬렉션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언어는 메모리 할당 기능은 있어도 메모리 반환 기능 없음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사용하지 않는 </a:t>
            </a:r>
            <a:r>
              <a:rPr lang="ko-KR" altLang="en-US" dirty="0"/>
              <a:t>메모리는 자바 가상 </a:t>
            </a:r>
            <a:r>
              <a:rPr lang="ko-KR" altLang="en-US" dirty="0" smtClean="0"/>
              <a:t>기계에 의해 자동 반환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가비지</a:t>
            </a:r>
            <a:r>
              <a:rPr lang="ko-KR" altLang="en-US" dirty="0" smtClean="0"/>
              <a:t> 컬렉션</a:t>
            </a:r>
            <a:endParaRPr lang="en-US" altLang="ko-KR" dirty="0" smtClean="0"/>
          </a:p>
          <a:p>
            <a:pPr lvl="2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05574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자바의 특징</a:t>
            </a:r>
            <a:r>
              <a:rPr lang="en-US" altLang="ko-KR" dirty="0" smtClean="0"/>
              <a:t>(3)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ko-KR" altLang="en-US" dirty="0"/>
              <a:t>실시간 응용프로그램에 </a:t>
            </a:r>
            <a:r>
              <a:rPr lang="ko-KR" altLang="en-US" dirty="0" smtClean="0"/>
              <a:t>부적합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실행 도중 예측할 수 없는 시점에 </a:t>
            </a:r>
            <a:r>
              <a:rPr lang="ko-KR" altLang="en-US" dirty="0" err="1" smtClean="0"/>
              <a:t>가비지</a:t>
            </a:r>
            <a:r>
              <a:rPr lang="ko-KR" altLang="en-US" dirty="0" smtClean="0"/>
              <a:t> 컬렉션 실행 때문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응용프로그램의 일시적 중단 발생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자바 프로그램은 안전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타입 체크 엄격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물리적 주소를 사용하는 포인터 개념 없음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프로그램 작성 쉬</a:t>
            </a:r>
            <a:r>
              <a:rPr lang="ko-KR" altLang="en-US" dirty="0"/>
              <a:t>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포인터 개념이 없음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동적 메모리 반환 하지 않음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다양한 라이브러리 지원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실행 속도 개선을 위한 </a:t>
            </a:r>
            <a:r>
              <a:rPr lang="en-US" altLang="ko-KR" dirty="0" smtClean="0"/>
              <a:t>JIT </a:t>
            </a:r>
            <a:r>
              <a:rPr lang="ko-KR" altLang="en-US" dirty="0" smtClean="0"/>
              <a:t>컴파일러 사용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자바는 바이트 코드를 </a:t>
            </a:r>
            <a:r>
              <a:rPr lang="ko-KR" altLang="en-US" dirty="0"/>
              <a:t>인터프리터 방식으로</a:t>
            </a:r>
            <a:r>
              <a:rPr lang="ko-KR" altLang="en-US" dirty="0" smtClean="0"/>
              <a:t> 실행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기계어가 실행되는 것보다 느림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JIT </a:t>
            </a:r>
            <a:r>
              <a:rPr lang="ko-KR" altLang="en-US" dirty="0" smtClean="0"/>
              <a:t>컴파일 기법으로 실행 속도 개선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JIT </a:t>
            </a:r>
            <a:r>
              <a:rPr lang="ko-KR" altLang="en-US" dirty="0" smtClean="0"/>
              <a:t>컴파일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실행 </a:t>
            </a:r>
            <a:r>
              <a:rPr lang="ko-KR" altLang="en-US" dirty="0"/>
              <a:t>중에 </a:t>
            </a:r>
            <a:r>
              <a:rPr lang="ko-KR" altLang="en-US" dirty="0" smtClean="0"/>
              <a:t>바이트 코드를 기계어 코드로 </a:t>
            </a:r>
            <a:r>
              <a:rPr lang="ko-KR" altLang="en-US" dirty="0" err="1" smtClean="0"/>
              <a:t>컴파일하여</a:t>
            </a:r>
            <a:r>
              <a:rPr lang="ko-KR" altLang="en-US" dirty="0" smtClean="0"/>
              <a:t> 기계어를 실행하는 기법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526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프로그래밍 언어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프로그래밍 언어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프로그램 작성 언어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기계어</a:t>
            </a:r>
            <a:r>
              <a:rPr lang="en-US" altLang="ko-KR" dirty="0" smtClean="0"/>
              <a:t>(machine language)</a:t>
            </a:r>
          </a:p>
          <a:p>
            <a:pPr lvl="2"/>
            <a:r>
              <a:rPr lang="en-US" altLang="ko-KR" dirty="0" smtClean="0"/>
              <a:t>0,</a:t>
            </a:r>
            <a:r>
              <a:rPr lang="ko-KR" altLang="en-US" dirty="0" smtClean="0"/>
              <a:t>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의 이진수로 구성된 언어</a:t>
            </a:r>
            <a:endParaRPr lang="en-US" altLang="ko-KR" dirty="0" smtClean="0"/>
          </a:p>
          <a:p>
            <a:pPr lvl="2"/>
            <a:r>
              <a:rPr lang="ko-KR" altLang="en-US" dirty="0"/>
              <a:t>컴퓨터의 </a:t>
            </a:r>
            <a:r>
              <a:rPr lang="en-US" altLang="ko-KR" dirty="0" smtClean="0"/>
              <a:t>CPU</a:t>
            </a:r>
            <a:r>
              <a:rPr lang="ko-KR" altLang="en-US" dirty="0" smtClean="0"/>
              <a:t>는 기계어만 이해하</a:t>
            </a:r>
            <a:r>
              <a:rPr lang="ko-KR" altLang="en-US" dirty="0"/>
              <a:t>고</a:t>
            </a:r>
            <a:r>
              <a:rPr lang="ko-KR" altLang="en-US" dirty="0" smtClean="0"/>
              <a:t> 처리가능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어셈블리어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기계어 명령을 </a:t>
            </a:r>
            <a:r>
              <a:rPr lang="en-US" altLang="ko-KR" sz="1400" dirty="0"/>
              <a:t>ADD</a:t>
            </a:r>
            <a:r>
              <a:rPr lang="en-US" altLang="ko-KR" dirty="0"/>
              <a:t>, </a:t>
            </a:r>
            <a:r>
              <a:rPr lang="en-US" altLang="ko-KR" sz="1400" dirty="0"/>
              <a:t>SUB</a:t>
            </a:r>
            <a:r>
              <a:rPr lang="en-US" altLang="ko-KR" dirty="0"/>
              <a:t>, </a:t>
            </a:r>
            <a:r>
              <a:rPr lang="en-US" altLang="ko-KR" sz="1400" dirty="0"/>
              <a:t>MOVE </a:t>
            </a:r>
            <a:r>
              <a:rPr lang="ko-KR" altLang="en-US" dirty="0"/>
              <a:t>등과 </a:t>
            </a:r>
            <a:r>
              <a:rPr lang="ko-KR" altLang="en-US" dirty="0" smtClean="0"/>
              <a:t>같은 표현하기 </a:t>
            </a:r>
            <a:r>
              <a:rPr lang="ko-KR" altLang="en-US" dirty="0"/>
              <a:t>쉬운 상징적인 </a:t>
            </a:r>
            <a:r>
              <a:rPr lang="ko-KR" altLang="en-US" dirty="0" smtClean="0"/>
              <a:t>단어인 </a:t>
            </a:r>
            <a:r>
              <a:rPr lang="ko-KR" altLang="en-US" dirty="0" err="1"/>
              <a:t>니모닉</a:t>
            </a:r>
            <a:r>
              <a:rPr lang="ko-KR" altLang="en-US" dirty="0"/>
              <a:t> 기호</a:t>
            </a:r>
            <a:r>
              <a:rPr lang="en-US" altLang="ko-KR" dirty="0"/>
              <a:t>(</a:t>
            </a:r>
            <a:r>
              <a:rPr lang="en-US" altLang="ko-KR" sz="1800" dirty="0"/>
              <a:t>mnemonic symbol</a:t>
            </a:r>
            <a:r>
              <a:rPr lang="en-US" altLang="ko-KR" dirty="0"/>
              <a:t>)</a:t>
            </a:r>
            <a:r>
              <a:rPr lang="ko-KR" altLang="en-US" dirty="0"/>
              <a:t>로 일대일 대응시킨 </a:t>
            </a:r>
            <a:r>
              <a:rPr lang="ko-KR" altLang="en-US" dirty="0" smtClean="0"/>
              <a:t>언어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고급언어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사람이 이해하기 쉽고</a:t>
            </a:r>
            <a:r>
              <a:rPr lang="en-US" altLang="ko-KR" dirty="0" smtClean="0"/>
              <a:t>,</a:t>
            </a:r>
            <a:r>
              <a:rPr lang="ko-KR" altLang="en-US" dirty="0" smtClean="0"/>
              <a:t> 복잡한 작업</a:t>
            </a:r>
            <a:r>
              <a:rPr lang="en-US" altLang="ko-KR" dirty="0" smtClean="0"/>
              <a:t>,</a:t>
            </a:r>
            <a:r>
              <a:rPr lang="ko-KR" altLang="en-US" dirty="0" smtClean="0"/>
              <a:t> 자료 구조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알고리즘을 표현하기 위해 고안된 언어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 Pascal, Basic, C/C++, Java, C#</a:t>
            </a:r>
          </a:p>
          <a:p>
            <a:pPr lvl="2"/>
            <a:r>
              <a:rPr lang="ko-KR" altLang="en-US" dirty="0"/>
              <a:t>절차 지향 언어와 객체 지향 언어로 </a:t>
            </a:r>
            <a:r>
              <a:rPr lang="ko-KR" altLang="en-US" dirty="0" smtClean="0"/>
              <a:t>나눌 수 있음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616695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프로그래밍 언어의 진화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1762533" y="571249"/>
            <a:ext cx="6920595" cy="6013286"/>
            <a:chOff x="1762533" y="571249"/>
            <a:chExt cx="6920595" cy="6013286"/>
          </a:xfrm>
        </p:grpSpPr>
        <p:sp>
          <p:nvSpPr>
            <p:cNvPr id="7" name="TextBox 6"/>
            <p:cNvSpPr txBox="1"/>
            <p:nvPr/>
          </p:nvSpPr>
          <p:spPr>
            <a:xfrm>
              <a:off x="5379382" y="571249"/>
              <a:ext cx="843501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Assembly</a:t>
              </a:r>
              <a:endParaRPr lang="ko-KR" altLang="en-US" sz="12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744137" y="1417649"/>
              <a:ext cx="691215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Fortran</a:t>
              </a:r>
              <a:endParaRPr lang="ko-KR" altLang="en-US" sz="12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713796" y="1967657"/>
              <a:ext cx="548548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 smtClean="0"/>
                <a:t>Algol</a:t>
              </a:r>
              <a:endParaRPr lang="ko-KR" altLang="en-US" sz="12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885743" y="2248991"/>
              <a:ext cx="532518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Basic</a:t>
              </a:r>
              <a:endParaRPr lang="ko-KR" altLang="en-US" sz="12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797978" y="2363628"/>
              <a:ext cx="282450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C</a:t>
              </a:r>
              <a:endParaRPr lang="ko-KR" altLang="en-US" sz="12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698683" y="3166466"/>
              <a:ext cx="503664" cy="27699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C++</a:t>
              </a:r>
              <a:endParaRPr lang="ko-KR" altLang="en-US" sz="12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30837" y="4380446"/>
              <a:ext cx="496098" cy="276999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FF0000"/>
                  </a:solidFill>
                </a:rPr>
                <a:t>Java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998922" y="5407070"/>
              <a:ext cx="375424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C#</a:t>
              </a:r>
              <a:endParaRPr lang="ko-KR" altLang="en-US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895948" y="4380447"/>
              <a:ext cx="849528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 smtClean="0"/>
                <a:t>Javascript</a:t>
              </a:r>
              <a:endParaRPr lang="ko-KR" altLang="en-US" sz="12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988070" y="3188874"/>
              <a:ext cx="996427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Objective-C</a:t>
              </a:r>
              <a:endParaRPr lang="ko-KR" altLang="en-US" sz="12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174180" y="2360992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1972 </a:t>
              </a:r>
              <a:endParaRPr lang="ko-KR" altLang="en-US" sz="1200" dirty="0"/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3146590" y="3166465"/>
              <a:ext cx="5245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1983</a:t>
              </a:r>
              <a:endParaRPr lang="ko-KR" altLang="en-US" sz="1200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3248972" y="4380446"/>
              <a:ext cx="5245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1995</a:t>
              </a:r>
              <a:endParaRPr lang="ko-KR" altLang="en-US" sz="120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139011" y="1431548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1954</a:t>
              </a:r>
              <a:endParaRPr lang="ko-KR" altLang="en-US" sz="12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528760" y="5407070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2000</a:t>
              </a:r>
              <a:endParaRPr lang="ko-KR" altLang="en-US" sz="1200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189293" y="1963282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1958</a:t>
              </a:r>
              <a:endParaRPr lang="ko-KR" altLang="en-US" sz="12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361240" y="2246180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1964</a:t>
              </a:r>
              <a:endParaRPr lang="ko-KR" altLang="en-US" sz="12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684137" y="3842152"/>
              <a:ext cx="998991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Visual Basic</a:t>
              </a:r>
              <a:endParaRPr lang="ko-KR" altLang="en-US" sz="12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159634" y="3839341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1991</a:t>
              </a:r>
              <a:endParaRPr lang="ko-KR" altLang="en-US" sz="12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407997" y="4394350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1995</a:t>
              </a:r>
              <a:endParaRPr lang="ko-KR" altLang="en-US" sz="1200" dirty="0"/>
            </a:p>
          </p:txBody>
        </p:sp>
        <p:cxnSp>
          <p:nvCxnSpPr>
            <p:cNvPr id="27" name="직선 화살표 연결선 26"/>
            <p:cNvCxnSpPr>
              <a:stCxn id="7" idx="2"/>
              <a:endCxn id="8" idx="0"/>
            </p:cNvCxnSpPr>
            <p:nvPr/>
          </p:nvCxnSpPr>
          <p:spPr>
            <a:xfrm>
              <a:off x="5801133" y="848248"/>
              <a:ext cx="1288612" cy="56940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/>
            <p:cNvCxnSpPr>
              <a:stCxn id="7" idx="2"/>
              <a:endCxn id="11" idx="0"/>
            </p:cNvCxnSpPr>
            <p:nvPr/>
          </p:nvCxnSpPr>
          <p:spPr>
            <a:xfrm flipH="1">
              <a:off x="3939203" y="848248"/>
              <a:ext cx="1861930" cy="151538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/>
            <p:cNvCxnSpPr>
              <a:stCxn id="8" idx="2"/>
              <a:endCxn id="9" idx="0"/>
            </p:cNvCxnSpPr>
            <p:nvPr/>
          </p:nvCxnSpPr>
          <p:spPr>
            <a:xfrm flipH="1">
              <a:off x="5988070" y="1694648"/>
              <a:ext cx="1101675" cy="27300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/>
            <p:cNvCxnSpPr>
              <a:stCxn id="11" idx="2"/>
              <a:endCxn id="12" idx="0"/>
            </p:cNvCxnSpPr>
            <p:nvPr/>
          </p:nvCxnSpPr>
          <p:spPr>
            <a:xfrm>
              <a:off x="3939203" y="2640627"/>
              <a:ext cx="11312" cy="52583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/>
            <p:cNvCxnSpPr>
              <a:stCxn id="11" idx="2"/>
              <a:endCxn id="15" idx="0"/>
            </p:cNvCxnSpPr>
            <p:nvPr/>
          </p:nvCxnSpPr>
          <p:spPr>
            <a:xfrm>
              <a:off x="3939203" y="2640627"/>
              <a:ext cx="1381509" cy="173982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화살표 연결선 31"/>
            <p:cNvCxnSpPr>
              <a:stCxn id="8" idx="2"/>
              <a:endCxn id="10" idx="0"/>
            </p:cNvCxnSpPr>
            <p:nvPr/>
          </p:nvCxnSpPr>
          <p:spPr>
            <a:xfrm>
              <a:off x="7089745" y="1694648"/>
              <a:ext cx="1062257" cy="5543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화살표 연결선 32"/>
            <p:cNvCxnSpPr>
              <a:stCxn id="10" idx="2"/>
              <a:endCxn id="24" idx="0"/>
            </p:cNvCxnSpPr>
            <p:nvPr/>
          </p:nvCxnSpPr>
          <p:spPr>
            <a:xfrm>
              <a:off x="8152002" y="2525990"/>
              <a:ext cx="31631" cy="131616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화살표 연결선 33"/>
            <p:cNvCxnSpPr>
              <a:stCxn id="9" idx="2"/>
              <a:endCxn id="15" idx="0"/>
            </p:cNvCxnSpPr>
            <p:nvPr/>
          </p:nvCxnSpPr>
          <p:spPr>
            <a:xfrm flipH="1">
              <a:off x="5320712" y="2244656"/>
              <a:ext cx="667358" cy="213579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/>
            <p:cNvCxnSpPr>
              <a:stCxn id="12" idx="2"/>
              <a:endCxn id="13" idx="0"/>
            </p:cNvCxnSpPr>
            <p:nvPr/>
          </p:nvCxnSpPr>
          <p:spPr>
            <a:xfrm>
              <a:off x="3950515" y="3443465"/>
              <a:ext cx="28371" cy="936981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/>
            <p:cNvCxnSpPr>
              <a:stCxn id="13" idx="2"/>
              <a:endCxn id="14" idx="0"/>
            </p:cNvCxnSpPr>
            <p:nvPr/>
          </p:nvCxnSpPr>
          <p:spPr>
            <a:xfrm>
              <a:off x="3978886" y="4657445"/>
              <a:ext cx="2207748" cy="74962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직사각형 36"/>
            <p:cNvSpPr/>
            <p:nvPr/>
          </p:nvSpPr>
          <p:spPr>
            <a:xfrm>
              <a:off x="5546925" y="3188874"/>
              <a:ext cx="5245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1983</a:t>
              </a:r>
              <a:endParaRPr lang="ko-KR" altLang="en-US" sz="1200" dirty="0"/>
            </a:p>
          </p:txBody>
        </p:sp>
        <p:cxnSp>
          <p:nvCxnSpPr>
            <p:cNvPr id="38" name="직선 화살표 연결선 37"/>
            <p:cNvCxnSpPr>
              <a:stCxn id="11" idx="3"/>
              <a:endCxn id="16" idx="0"/>
            </p:cNvCxnSpPr>
            <p:nvPr/>
          </p:nvCxnSpPr>
          <p:spPr>
            <a:xfrm>
              <a:off x="4080428" y="2502128"/>
              <a:ext cx="2405856" cy="686746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/>
            <p:cNvCxnSpPr>
              <a:stCxn id="9" idx="2"/>
              <a:endCxn id="16" idx="0"/>
            </p:cNvCxnSpPr>
            <p:nvPr/>
          </p:nvCxnSpPr>
          <p:spPr>
            <a:xfrm>
              <a:off x="5988070" y="2244656"/>
              <a:ext cx="498214" cy="94421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/>
            <p:cNvCxnSpPr>
              <a:stCxn id="24" idx="2"/>
              <a:endCxn id="14" idx="0"/>
            </p:cNvCxnSpPr>
            <p:nvPr/>
          </p:nvCxnSpPr>
          <p:spPr>
            <a:xfrm flipH="1">
              <a:off x="6186634" y="4119151"/>
              <a:ext cx="1996999" cy="1287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2330228" y="3647993"/>
              <a:ext cx="441403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Perl</a:t>
              </a:r>
              <a:endParaRPr lang="ko-KR" altLang="en-US" sz="12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770323" y="3645357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1987 </a:t>
              </a:r>
              <a:endParaRPr lang="ko-KR" altLang="en-US" sz="1200" dirty="0"/>
            </a:p>
          </p:txBody>
        </p:sp>
        <p:cxnSp>
          <p:nvCxnSpPr>
            <p:cNvPr id="43" name="직선 화살표 연결선 42"/>
            <p:cNvCxnSpPr>
              <a:stCxn id="11" idx="2"/>
              <a:endCxn id="41" idx="0"/>
            </p:cNvCxnSpPr>
            <p:nvPr/>
          </p:nvCxnSpPr>
          <p:spPr>
            <a:xfrm flipH="1">
              <a:off x="2550930" y="2640627"/>
              <a:ext cx="1388273" cy="1007366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2317280" y="4380445"/>
              <a:ext cx="473206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PHP</a:t>
              </a:r>
              <a:endParaRPr lang="ko-KR" altLang="en-US" sz="12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794250" y="4368937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1995 </a:t>
              </a:r>
              <a:endParaRPr lang="ko-KR" altLang="en-US" sz="1200" dirty="0"/>
            </a:p>
          </p:txBody>
        </p:sp>
        <p:cxnSp>
          <p:nvCxnSpPr>
            <p:cNvPr id="46" name="직선 화살표 연결선 45"/>
            <p:cNvCxnSpPr>
              <a:stCxn id="41" idx="2"/>
              <a:endCxn id="44" idx="0"/>
            </p:cNvCxnSpPr>
            <p:nvPr/>
          </p:nvCxnSpPr>
          <p:spPr>
            <a:xfrm>
              <a:off x="2550930" y="3924992"/>
              <a:ext cx="2953" cy="45545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726289" y="5325630"/>
              <a:ext cx="412292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JSP</a:t>
              </a:r>
              <a:endParaRPr lang="ko-KR" altLang="en-US" sz="1200" dirty="0"/>
            </a:p>
          </p:txBody>
        </p:sp>
        <p:cxnSp>
          <p:nvCxnSpPr>
            <p:cNvPr id="48" name="직선 화살표 연결선 47"/>
            <p:cNvCxnSpPr>
              <a:stCxn id="13" idx="2"/>
              <a:endCxn id="47" idx="0"/>
            </p:cNvCxnSpPr>
            <p:nvPr/>
          </p:nvCxnSpPr>
          <p:spPr>
            <a:xfrm>
              <a:off x="3978886" y="4657445"/>
              <a:ext cx="953549" cy="66818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48"/>
            <p:cNvSpPr/>
            <p:nvPr/>
          </p:nvSpPr>
          <p:spPr>
            <a:xfrm>
              <a:off x="4268948" y="5337024"/>
              <a:ext cx="5245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1999</a:t>
              </a:r>
              <a:endParaRPr lang="ko-KR" altLang="en-US" sz="12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303942" y="5852695"/>
              <a:ext cx="728981" cy="276999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FF0000"/>
                  </a:solidFill>
                </a:rPr>
                <a:t>Java 9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51" name="직선 화살표 연결선 50"/>
            <p:cNvCxnSpPr>
              <a:stCxn id="13" idx="2"/>
              <a:endCxn id="50" idx="0"/>
            </p:cNvCxnSpPr>
            <p:nvPr/>
          </p:nvCxnSpPr>
          <p:spPr>
            <a:xfrm flipH="1">
              <a:off x="2668433" y="4657445"/>
              <a:ext cx="1310453" cy="119525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직사각형 51"/>
            <p:cNvSpPr/>
            <p:nvPr/>
          </p:nvSpPr>
          <p:spPr>
            <a:xfrm>
              <a:off x="1763688" y="5849447"/>
              <a:ext cx="5245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2017</a:t>
              </a:r>
              <a:endParaRPr lang="ko-KR" altLang="en-US" sz="12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302788" y="6307536"/>
              <a:ext cx="730136" cy="276999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FF0000"/>
                  </a:solidFill>
                </a:rPr>
                <a:t>Java 10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762533" y="6304288"/>
              <a:ext cx="5245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2018</a:t>
              </a:r>
              <a:endParaRPr lang="ko-KR" altLang="en-US" sz="1200" dirty="0"/>
            </a:p>
          </p:txBody>
        </p:sp>
        <p:cxnSp>
          <p:nvCxnSpPr>
            <p:cNvPr id="55" name="직선 화살표 연결선 54"/>
            <p:cNvCxnSpPr>
              <a:stCxn id="50" idx="2"/>
              <a:endCxn id="53" idx="0"/>
            </p:cNvCxnSpPr>
            <p:nvPr/>
          </p:nvCxnSpPr>
          <p:spPr>
            <a:xfrm flipH="1">
              <a:off x="2667856" y="6129694"/>
              <a:ext cx="577" cy="1778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모서리가 둥근 사각형 설명선 55"/>
            <p:cNvSpPr/>
            <p:nvPr/>
          </p:nvSpPr>
          <p:spPr>
            <a:xfrm>
              <a:off x="4079250" y="6062265"/>
              <a:ext cx="1947025" cy="274138"/>
            </a:xfrm>
            <a:prstGeom prst="wedgeRoundRectCallout">
              <a:avLst>
                <a:gd name="adj1" fmla="val -103360"/>
                <a:gd name="adj2" fmla="val -71354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플랫폼과 클래스의 모듈화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543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8154" y="2691266"/>
            <a:ext cx="1744997" cy="14346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cs typeface="Arial" pitchFamily="34" charset="0"/>
              </a:rPr>
              <a:t>프로그래밍과 컴파일</a:t>
            </a:r>
            <a:endParaRPr lang="en-US" altLang="ko-KR" dirty="0" smtClean="0">
              <a:cs typeface="Arial" pitchFamily="34" charset="0"/>
            </a:endParaRPr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583636"/>
          </a:xfrm>
        </p:spPr>
        <p:txBody>
          <a:bodyPr>
            <a:normAutofit fontScale="85000" lnSpcReduction="10000"/>
          </a:bodyPr>
          <a:lstStyle/>
          <a:p>
            <a:pPr lvl="1"/>
            <a:r>
              <a:rPr lang="ko-KR" altLang="en-US" dirty="0" smtClean="0"/>
              <a:t>소스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프로그래밍 언어로 작성된 텍스트 파일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컴파일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소스 파일을 컴퓨터가 이해할 수 있는 기계어로 만드는 과정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 </a:t>
            </a:r>
            <a:r>
              <a:rPr lang="en-US" altLang="ko-KR" dirty="0" smtClean="0"/>
              <a:t>:  </a:t>
            </a:r>
            <a:r>
              <a:rPr lang="en-US" altLang="ko-KR" b="1" dirty="0" smtClean="0"/>
              <a:t>.java →</a:t>
            </a:r>
            <a:r>
              <a:rPr lang="en-US" altLang="ko-KR" dirty="0" smtClean="0"/>
              <a:t> </a:t>
            </a:r>
            <a:r>
              <a:rPr lang="en-US" altLang="ko-KR" b="1" dirty="0" smtClean="0"/>
              <a:t>.class</a:t>
            </a:r>
          </a:p>
          <a:p>
            <a:pPr lvl="2"/>
            <a:r>
              <a:rPr lang="en-US" altLang="ko-KR" dirty="0" smtClean="0"/>
              <a:t>C :      </a:t>
            </a:r>
            <a:r>
              <a:rPr lang="en-US" altLang="ko-KR" b="1" dirty="0" smtClean="0"/>
              <a:t>.c </a:t>
            </a:r>
            <a:r>
              <a:rPr lang="en-US" altLang="ko-KR" b="1" dirty="0"/>
              <a:t>→</a:t>
            </a:r>
            <a:r>
              <a:rPr lang="en-US" altLang="ko-KR" dirty="0" smtClean="0"/>
              <a:t> </a:t>
            </a:r>
            <a:r>
              <a:rPr lang="en-US" altLang="ko-KR" b="1" dirty="0" smtClean="0"/>
              <a:t>.</a:t>
            </a:r>
            <a:r>
              <a:rPr lang="en-US" altLang="ko-KR" b="1" dirty="0" err="1" smtClean="0"/>
              <a:t>obj</a:t>
            </a:r>
            <a:r>
              <a:rPr lang="en-US" altLang="ko-KR" b="1" dirty="0"/>
              <a:t> →</a:t>
            </a:r>
            <a:r>
              <a:rPr lang="en-US" altLang="ko-KR" dirty="0" smtClean="0"/>
              <a:t> </a:t>
            </a:r>
            <a:r>
              <a:rPr lang="en-US" altLang="ko-KR" b="1" dirty="0" smtClean="0"/>
              <a:t>.exe</a:t>
            </a:r>
          </a:p>
          <a:p>
            <a:pPr lvl="2"/>
            <a:r>
              <a:rPr lang="en-US" altLang="ko-KR" dirty="0" smtClean="0"/>
              <a:t>C++ :</a:t>
            </a:r>
            <a:r>
              <a:rPr lang="en-US" altLang="ko-KR" b="1" dirty="0" smtClean="0"/>
              <a:t> .</a:t>
            </a:r>
            <a:r>
              <a:rPr lang="en-US" altLang="ko-KR" b="1" dirty="0" err="1" smtClean="0"/>
              <a:t>cpp</a:t>
            </a:r>
            <a:r>
              <a:rPr lang="en-US" altLang="ko-KR" b="1" dirty="0" smtClean="0"/>
              <a:t> </a:t>
            </a:r>
            <a:r>
              <a:rPr lang="en-US" altLang="ko-KR" b="1" dirty="0"/>
              <a:t>→</a:t>
            </a:r>
            <a:r>
              <a:rPr lang="en-US" altLang="ko-KR" dirty="0" smtClean="0"/>
              <a:t> </a:t>
            </a:r>
            <a:r>
              <a:rPr lang="en-US" altLang="ko-KR" b="1" dirty="0" smtClean="0"/>
              <a:t>.</a:t>
            </a:r>
            <a:r>
              <a:rPr lang="en-US" altLang="ko-KR" b="1" dirty="0" err="1" smtClean="0"/>
              <a:t>obj</a:t>
            </a:r>
            <a:r>
              <a:rPr lang="en-US" altLang="ko-KR" b="1" dirty="0" smtClean="0"/>
              <a:t> </a:t>
            </a:r>
            <a:r>
              <a:rPr lang="en-US" altLang="ko-KR" b="1" dirty="0"/>
              <a:t>→</a:t>
            </a:r>
            <a:r>
              <a:rPr lang="en-US" altLang="ko-KR" dirty="0" smtClean="0"/>
              <a:t> </a:t>
            </a:r>
            <a:r>
              <a:rPr lang="en-US" altLang="ko-KR" b="1" dirty="0" smtClean="0"/>
              <a:t>.exe</a:t>
            </a:r>
          </a:p>
          <a:p>
            <a:pPr lvl="1"/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735747" y="4887408"/>
            <a:ext cx="2102482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if (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&gt;0) {</a:t>
            </a:r>
          </a:p>
          <a:p>
            <a:pPr lvl="1"/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*10;</a:t>
            </a:r>
          </a:p>
          <a:p>
            <a:r>
              <a:rPr lang="en-US" altLang="ko-KR" sz="1600" dirty="0" smtClean="0"/>
              <a:t>}</a:t>
            </a:r>
          </a:p>
          <a:p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– j;</a:t>
            </a:r>
          </a:p>
          <a:p>
            <a:r>
              <a:rPr lang="en-US" altLang="ko-KR" sz="1600" dirty="0" err="1" smtClean="0"/>
              <a:t>System.out.println</a:t>
            </a: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);</a:t>
            </a:r>
          </a:p>
        </p:txBody>
      </p:sp>
      <p:sp>
        <p:nvSpPr>
          <p:cNvPr id="14" name="타원 13"/>
          <p:cNvSpPr/>
          <p:nvPr/>
        </p:nvSpPr>
        <p:spPr>
          <a:xfrm>
            <a:off x="3552609" y="5197444"/>
            <a:ext cx="1500198" cy="7022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컴파일러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5" name="오른쪽 화살표 14"/>
          <p:cNvSpPr/>
          <p:nvPr/>
        </p:nvSpPr>
        <p:spPr>
          <a:xfrm>
            <a:off x="2909667" y="5399616"/>
            <a:ext cx="571504" cy="2857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6" name="TextBox 15"/>
          <p:cNvSpPr txBox="1"/>
          <p:nvPr/>
        </p:nvSpPr>
        <p:spPr>
          <a:xfrm>
            <a:off x="5767187" y="4875266"/>
            <a:ext cx="178595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0101000001000101010011110101101010100101110101010101000010001110000000</a:t>
            </a:r>
          </a:p>
        </p:txBody>
      </p:sp>
      <p:sp>
        <p:nvSpPr>
          <p:cNvPr id="17" name="오른쪽 화살표 16"/>
          <p:cNvSpPr/>
          <p:nvPr/>
        </p:nvSpPr>
        <p:spPr>
          <a:xfrm>
            <a:off x="5124245" y="5399616"/>
            <a:ext cx="571504" cy="2857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/>
          <p:cNvSpPr txBox="1"/>
          <p:nvPr/>
        </p:nvSpPr>
        <p:spPr>
          <a:xfrm>
            <a:off x="956199" y="6269014"/>
            <a:ext cx="188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소스 프로그램</a:t>
            </a:r>
            <a:endParaRPr lang="ko-KR" alt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6199294" y="6198705"/>
            <a:ext cx="922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기계어</a:t>
            </a:r>
            <a:endParaRPr lang="ko-KR" altLang="en-US" sz="1400" dirty="0"/>
          </a:p>
        </p:txBody>
      </p:sp>
      <p:sp>
        <p:nvSpPr>
          <p:cNvPr id="20" name="아래쪽 화살표 19"/>
          <p:cNvSpPr/>
          <p:nvPr/>
        </p:nvSpPr>
        <p:spPr>
          <a:xfrm>
            <a:off x="1766659" y="4268750"/>
            <a:ext cx="214314" cy="571504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2481039" y="3327914"/>
            <a:ext cx="1324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소스 프로그램</a:t>
            </a:r>
            <a:endParaRPr lang="en-US" altLang="ko-KR" sz="1400" dirty="0" smtClean="0"/>
          </a:p>
          <a:p>
            <a:r>
              <a:rPr lang="ko-KR" altLang="en-US" sz="1400" dirty="0" smtClean="0"/>
              <a:t>편집 및 개발</a:t>
            </a:r>
            <a:endParaRPr lang="en-US" altLang="ko-KR" sz="1400" dirty="0" smtClean="0"/>
          </a:p>
        </p:txBody>
      </p:sp>
      <p:sp>
        <p:nvSpPr>
          <p:cNvPr id="27" name="위쪽 화살표 26"/>
          <p:cNvSpPr/>
          <p:nvPr/>
        </p:nvSpPr>
        <p:spPr>
          <a:xfrm>
            <a:off x="6517286" y="4125874"/>
            <a:ext cx="285752" cy="642942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4958591" y="306630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프로그램</a:t>
            </a:r>
            <a:endParaRPr lang="en-US" altLang="ko-KR" sz="1400" dirty="0" smtClean="0"/>
          </a:p>
          <a:p>
            <a:r>
              <a:rPr lang="ko-KR" altLang="en-US" sz="1400" dirty="0" smtClean="0"/>
              <a:t> 실행</a:t>
            </a:r>
            <a:endParaRPr lang="ko-KR" alt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4981369" y="5697510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컴파일</a:t>
            </a:r>
            <a:endParaRPr lang="ko-KR" altLang="en-US" sz="1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199" y="2875326"/>
            <a:ext cx="1620920" cy="1298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8914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자바의 태동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 smtClean="0"/>
              <a:t>1991</a:t>
            </a:r>
            <a:r>
              <a:rPr lang="ko-KR" altLang="en-US" dirty="0" smtClean="0"/>
              <a:t>년 그린 프로젝트</a:t>
            </a:r>
            <a:r>
              <a:rPr lang="en-US" altLang="ko-KR" dirty="0" smtClean="0"/>
              <a:t>(Green Project) </a:t>
            </a:r>
          </a:p>
          <a:p>
            <a:pPr lvl="1"/>
            <a:r>
              <a:rPr lang="ko-KR" altLang="en-US" dirty="0" err="1" smtClean="0"/>
              <a:t>선마이크로시스템즈의</a:t>
            </a:r>
            <a:r>
              <a:rPr lang="ko-KR" altLang="en-US" dirty="0" smtClean="0"/>
              <a:t> </a:t>
            </a:r>
            <a:r>
              <a:rPr lang="ko-KR" altLang="en-US" u="sng" dirty="0" err="1" smtClean="0"/>
              <a:t>제임스</a:t>
            </a:r>
            <a:r>
              <a:rPr lang="ko-KR" altLang="en-US" u="sng" dirty="0" smtClean="0"/>
              <a:t> </a:t>
            </a:r>
            <a:r>
              <a:rPr lang="ko-KR" altLang="en-US" u="sng" dirty="0" err="1" smtClean="0"/>
              <a:t>고슬링</a:t>
            </a:r>
            <a:r>
              <a:rPr lang="en-US" altLang="ko-KR" u="sng" dirty="0" smtClean="0"/>
              <a:t>(James Gosling)</a:t>
            </a:r>
            <a:r>
              <a:rPr lang="ko-KR" altLang="en-US" dirty="0" smtClean="0"/>
              <a:t>에 의해 시작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가전 제품에 들어갈 소프트웨어를 위해 개발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1995</a:t>
            </a:r>
            <a:r>
              <a:rPr lang="ko-KR" altLang="en-US" dirty="0" smtClean="0"/>
              <a:t>년에 자바</a:t>
            </a:r>
            <a:r>
              <a:rPr lang="en-US" altLang="ko-KR" dirty="0" smtClean="0"/>
              <a:t> </a:t>
            </a:r>
            <a:r>
              <a:rPr lang="ko-KR" altLang="en-US" dirty="0" smtClean="0"/>
              <a:t>발표</a:t>
            </a:r>
            <a:endParaRPr lang="en-US" altLang="ko-KR" dirty="0" smtClean="0"/>
          </a:p>
          <a:p>
            <a:r>
              <a:rPr lang="ko-KR" altLang="en-US" dirty="0" smtClean="0"/>
              <a:t>목적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플랫폼 호환성 문제 해결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기존 언어로 작성된 프로그램은 </a:t>
            </a:r>
            <a:r>
              <a:rPr lang="en-US" altLang="ko-KR" dirty="0" smtClean="0"/>
              <a:t>PC, </a:t>
            </a:r>
            <a:r>
              <a:rPr lang="ko-KR" altLang="en-US" dirty="0" smtClean="0"/>
              <a:t>유닉스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메인 프레임 등 플랫폼 간에 호환성 없음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소스를 다시 </a:t>
            </a:r>
            <a:r>
              <a:rPr lang="ko-KR" altLang="en-US" dirty="0" err="1" smtClean="0"/>
              <a:t>컴파일하거나</a:t>
            </a:r>
            <a:r>
              <a:rPr lang="ko-KR" altLang="en-US" dirty="0" smtClean="0"/>
              <a:t> 프로그램을 재 작성해야 하는 단점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플랫폼 독립적인 언어 개발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모든 플랫폼에서 호환성을 갖는 프로그래밍 언어 필요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네트워크</a:t>
            </a:r>
            <a:r>
              <a:rPr lang="en-US" altLang="ko-KR" dirty="0" smtClean="0"/>
              <a:t>,</a:t>
            </a:r>
            <a:r>
              <a:rPr lang="ko-KR" altLang="en-US" dirty="0" smtClean="0"/>
              <a:t> 특히 웹에 최적화된 프로그래밍 언어의 필요성 대두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메모리 사용량이 적고 다양한 플랫폼을 가지는 가전 제품에 적용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가전 제품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작은 량의 메모리를 가지는 제어 장치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내장형 시스템 요구 충족</a:t>
            </a:r>
            <a:endParaRPr lang="en-US" altLang="ko-KR" dirty="0" smtClean="0"/>
          </a:p>
          <a:p>
            <a:r>
              <a:rPr lang="ko-KR" altLang="en-US" dirty="0" smtClean="0"/>
              <a:t>초기 이름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오크</a:t>
            </a:r>
            <a:r>
              <a:rPr lang="en-US" altLang="ko-KR" dirty="0" smtClean="0"/>
              <a:t>(OAK)</a:t>
            </a:r>
          </a:p>
          <a:p>
            <a:pPr lvl="1"/>
            <a:r>
              <a:rPr lang="ko-KR" altLang="en-US" u="sng" dirty="0" smtClean="0"/>
              <a:t>인터넷과 웹</a:t>
            </a:r>
            <a:r>
              <a:rPr lang="ko-KR" altLang="en-US" dirty="0" smtClean="0"/>
              <a:t>의 엄청난 발전에 힘입어 널리 퍼지게 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브라우저 </a:t>
            </a:r>
            <a:r>
              <a:rPr lang="en-US" altLang="ko-KR" dirty="0" smtClean="0"/>
              <a:t>Netscape</a:t>
            </a:r>
            <a:r>
              <a:rPr lang="ko-KR" altLang="en-US" dirty="0" smtClean="0"/>
              <a:t>에 자바 </a:t>
            </a:r>
            <a:r>
              <a:rPr lang="ko-KR" altLang="en-US" smtClean="0"/>
              <a:t>기술을 적용</a:t>
            </a:r>
            <a:endParaRPr lang="en-US" altLang="ko-KR" dirty="0" smtClean="0"/>
          </a:p>
          <a:p>
            <a:r>
              <a:rPr lang="en-US" altLang="ko-KR" dirty="0" smtClean="0"/>
              <a:t>2009</a:t>
            </a:r>
            <a:r>
              <a:rPr lang="ko-KR" altLang="en-US" dirty="0" smtClean="0"/>
              <a:t>년에 </a:t>
            </a:r>
            <a:r>
              <a:rPr lang="ko-KR" altLang="en-US" dirty="0" err="1" smtClean="0"/>
              <a:t>선마이크로시스템즈를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오라클이</a:t>
            </a:r>
            <a:r>
              <a:rPr lang="ko-KR" altLang="en-US" dirty="0" smtClean="0"/>
              <a:t> 인수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73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543" y="1665074"/>
            <a:ext cx="1458747" cy="1351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574" y="3902029"/>
            <a:ext cx="774720" cy="1485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537" y="3886647"/>
            <a:ext cx="978172" cy="932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>
                <a:cs typeface="Arial" pitchFamily="34" charset="0"/>
              </a:rPr>
              <a:t>기존 언어의 플랫폼 종속성</a:t>
            </a:r>
            <a:endParaRPr lang="ko-KR" altLang="en-US" dirty="0">
              <a:cs typeface="Arial" pitchFamily="34" charset="0"/>
            </a:endParaRPr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28662" y="5143512"/>
            <a:ext cx="1785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Intel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CPU + </a:t>
            </a:r>
            <a:r>
              <a:rPr lang="ko-KR" altLang="en-US" sz="1400" dirty="0" err="1" smtClean="0"/>
              <a:t>리눅스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3071802" y="5429264"/>
            <a:ext cx="2071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Apple </a:t>
            </a:r>
            <a:r>
              <a:rPr lang="ko-KR" altLang="en-US" sz="1400" dirty="0" smtClean="0"/>
              <a:t>사의 </a:t>
            </a:r>
            <a:r>
              <a:rPr lang="en-US" altLang="ko-KR" sz="1400" dirty="0" smtClean="0"/>
              <a:t>MAC PC</a:t>
            </a:r>
            <a:endParaRPr lang="ko-KR" altLang="en-US" sz="1400" dirty="0"/>
          </a:p>
        </p:txBody>
      </p:sp>
      <p:sp>
        <p:nvSpPr>
          <p:cNvPr id="10" name="한쪽 모서리가 잘린 사각형 9"/>
          <p:cNvSpPr/>
          <p:nvPr/>
        </p:nvSpPr>
        <p:spPr>
          <a:xfrm>
            <a:off x="3500430" y="2143116"/>
            <a:ext cx="1431610" cy="571504"/>
          </a:xfrm>
          <a:prstGeom prst="snip1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C/C++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응용 프로그램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/>
          <p:cNvCxnSpPr>
            <a:endCxn id="10" idx="2"/>
          </p:cNvCxnSpPr>
          <p:nvPr/>
        </p:nvCxnSpPr>
        <p:spPr>
          <a:xfrm>
            <a:off x="2214546" y="2428868"/>
            <a:ext cx="1285884" cy="0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자유형 11"/>
          <p:cNvSpPr/>
          <p:nvPr/>
        </p:nvSpPr>
        <p:spPr>
          <a:xfrm>
            <a:off x="1960465" y="2706483"/>
            <a:ext cx="2045109" cy="1415845"/>
          </a:xfrm>
          <a:custGeom>
            <a:avLst/>
            <a:gdLst>
              <a:gd name="connsiteX0" fmla="*/ 2045109 w 2045109"/>
              <a:gd name="connsiteY0" fmla="*/ 0 h 1415845"/>
              <a:gd name="connsiteX1" fmla="*/ 1130709 w 2045109"/>
              <a:gd name="connsiteY1" fmla="*/ 570271 h 1415845"/>
              <a:gd name="connsiteX2" fmla="*/ 353961 w 2045109"/>
              <a:gd name="connsiteY2" fmla="*/ 894736 h 1415845"/>
              <a:gd name="connsiteX3" fmla="*/ 0 w 2045109"/>
              <a:gd name="connsiteY3" fmla="*/ 1415845 h 141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5109" h="1415845">
                <a:moveTo>
                  <a:pt x="2045109" y="0"/>
                </a:moveTo>
                <a:cubicBezTo>
                  <a:pt x="1728838" y="210574"/>
                  <a:pt x="1412567" y="421148"/>
                  <a:pt x="1130709" y="570271"/>
                </a:cubicBezTo>
                <a:cubicBezTo>
                  <a:pt x="848851" y="719394"/>
                  <a:pt x="542413" y="753807"/>
                  <a:pt x="353961" y="894736"/>
                </a:cubicBezTo>
                <a:cubicBezTo>
                  <a:pt x="165510" y="1035665"/>
                  <a:pt x="82755" y="1225755"/>
                  <a:pt x="0" y="1415845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3849897" y="2726149"/>
            <a:ext cx="150600" cy="1202918"/>
          </a:xfrm>
          <a:custGeom>
            <a:avLst/>
            <a:gdLst>
              <a:gd name="connsiteX0" fmla="*/ 175343 w 175343"/>
              <a:gd name="connsiteY0" fmla="*/ 0 h 1504335"/>
              <a:gd name="connsiteX1" fmla="*/ 8194 w 175343"/>
              <a:gd name="connsiteY1" fmla="*/ 688258 h 1504335"/>
              <a:gd name="connsiteX2" fmla="*/ 126181 w 175343"/>
              <a:gd name="connsiteY2" fmla="*/ 1504335 h 1504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3" h="1504335">
                <a:moveTo>
                  <a:pt x="175343" y="0"/>
                </a:moveTo>
                <a:cubicBezTo>
                  <a:pt x="95865" y="218768"/>
                  <a:pt x="16388" y="437536"/>
                  <a:pt x="8194" y="688258"/>
                </a:cubicBezTo>
                <a:cubicBezTo>
                  <a:pt x="0" y="938980"/>
                  <a:pt x="63090" y="1221657"/>
                  <a:pt x="126181" y="1504335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4025238" y="2735980"/>
            <a:ext cx="2046959" cy="1264524"/>
          </a:xfrm>
          <a:custGeom>
            <a:avLst/>
            <a:gdLst>
              <a:gd name="connsiteX0" fmla="*/ 0 w 1612490"/>
              <a:gd name="connsiteY0" fmla="*/ 0 h 1435510"/>
              <a:gd name="connsiteX1" fmla="*/ 353961 w 1612490"/>
              <a:gd name="connsiteY1" fmla="*/ 619432 h 1435510"/>
              <a:gd name="connsiteX2" fmla="*/ 894735 w 1612490"/>
              <a:gd name="connsiteY2" fmla="*/ 1150374 h 1435510"/>
              <a:gd name="connsiteX3" fmla="*/ 1612490 w 1612490"/>
              <a:gd name="connsiteY3" fmla="*/ 1435510 h 1435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2490" h="1435510">
                <a:moveTo>
                  <a:pt x="0" y="0"/>
                </a:moveTo>
                <a:cubicBezTo>
                  <a:pt x="102419" y="213851"/>
                  <a:pt x="204839" y="427703"/>
                  <a:pt x="353961" y="619432"/>
                </a:cubicBezTo>
                <a:cubicBezTo>
                  <a:pt x="503083" y="811161"/>
                  <a:pt x="684980" y="1014361"/>
                  <a:pt x="894735" y="1150374"/>
                </a:cubicBezTo>
                <a:cubicBezTo>
                  <a:pt x="1104490" y="1286387"/>
                  <a:pt x="1358490" y="1360948"/>
                  <a:pt x="1612490" y="1435510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096607" y="3214686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 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2935601" y="342224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실행되지</a:t>
            </a:r>
            <a:endParaRPr lang="en-US" altLang="ko-KR" sz="1400" dirty="0" smtClean="0"/>
          </a:p>
          <a:p>
            <a:r>
              <a:rPr lang="ko-KR" altLang="en-US" sz="1400" dirty="0" smtClean="0"/>
              <a:t> 않음 </a:t>
            </a:r>
            <a:endParaRPr lang="ko-KR" alt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4838110" y="317495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실행되지</a:t>
            </a:r>
            <a:endParaRPr lang="en-US" altLang="ko-KR" sz="1400" dirty="0" smtClean="0"/>
          </a:p>
          <a:p>
            <a:r>
              <a:rPr lang="ko-KR" altLang="en-US" sz="1400" dirty="0" smtClean="0"/>
              <a:t> 않음 </a:t>
            </a:r>
            <a:endParaRPr lang="ko-KR" alt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2071670" y="1571612"/>
            <a:ext cx="17859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인</a:t>
            </a:r>
            <a:r>
              <a:rPr lang="ko-KR" altLang="en-US" sz="1400" dirty="0"/>
              <a:t>텔</a:t>
            </a:r>
            <a:r>
              <a:rPr lang="en-US" altLang="ko-KR" sz="1400" dirty="0" smtClean="0"/>
              <a:t> CPU</a:t>
            </a:r>
            <a:r>
              <a:rPr lang="ko-KR" altLang="en-US" sz="1400" dirty="0" smtClean="0"/>
              <a:t>를 가진</a:t>
            </a:r>
            <a:endParaRPr lang="en-US" altLang="ko-KR" sz="1400" dirty="0" smtClean="0"/>
          </a:p>
          <a:p>
            <a:r>
              <a:rPr lang="ko-KR" altLang="en-US" sz="1400" dirty="0" err="1" smtClean="0"/>
              <a:t>리눅스</a:t>
            </a:r>
            <a:r>
              <a:rPr lang="ko-KR" altLang="en-US" sz="1400" dirty="0" smtClean="0"/>
              <a:t> 환경에서</a:t>
            </a:r>
            <a:endParaRPr lang="en-US" altLang="ko-KR" sz="1400" dirty="0" smtClean="0"/>
          </a:p>
          <a:p>
            <a:r>
              <a:rPr lang="ko-KR" altLang="en-US" sz="1400" dirty="0" smtClean="0"/>
              <a:t>개발</a:t>
            </a:r>
            <a:endParaRPr lang="ko-KR" altLang="en-US" sz="1400" dirty="0"/>
          </a:p>
        </p:txBody>
      </p:sp>
      <p:sp>
        <p:nvSpPr>
          <p:cNvPr id="23" name="곱셈 기호 22"/>
          <p:cNvSpPr/>
          <p:nvPr/>
        </p:nvSpPr>
        <p:spPr>
          <a:xfrm>
            <a:off x="4500562" y="3214686"/>
            <a:ext cx="357190" cy="428628"/>
          </a:xfrm>
          <a:prstGeom prst="mathMultiply">
            <a:avLst>
              <a:gd name="adj1" fmla="val 1531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곱셈 기호 23"/>
          <p:cNvSpPr/>
          <p:nvPr/>
        </p:nvSpPr>
        <p:spPr>
          <a:xfrm>
            <a:off x="3714744" y="3357562"/>
            <a:ext cx="357190" cy="428628"/>
          </a:xfrm>
          <a:prstGeom prst="mathMultiply">
            <a:avLst>
              <a:gd name="adj1" fmla="val 1531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048717" y="1511186"/>
            <a:ext cx="38619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0070C0"/>
                </a:solidFill>
              </a:rPr>
              <a:t>플랫폼 </a:t>
            </a:r>
            <a:r>
              <a:rPr lang="en-US" altLang="ko-KR" sz="1400" dirty="0" smtClean="0">
                <a:solidFill>
                  <a:srgbClr val="0070C0"/>
                </a:solidFill>
              </a:rPr>
              <a:t>= </a:t>
            </a:r>
            <a:r>
              <a:rPr lang="ko-KR" altLang="en-US" sz="1400" dirty="0" smtClean="0">
                <a:solidFill>
                  <a:srgbClr val="0070C0"/>
                </a:solidFill>
              </a:rPr>
              <a:t>하드웨어 플랫폼 </a:t>
            </a:r>
            <a:r>
              <a:rPr lang="en-US" altLang="ko-KR" sz="1400" dirty="0" smtClean="0">
                <a:solidFill>
                  <a:srgbClr val="0070C0"/>
                </a:solidFill>
              </a:rPr>
              <a:t>+ </a:t>
            </a:r>
            <a:r>
              <a:rPr lang="ko-KR" altLang="en-US" sz="1400" dirty="0" smtClean="0">
                <a:solidFill>
                  <a:srgbClr val="0070C0"/>
                </a:solidFill>
              </a:rPr>
              <a:t>운영체제 플랫폼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400770" y="1951814"/>
            <a:ext cx="3127779" cy="95410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0070C0"/>
                </a:solidFill>
              </a:rPr>
              <a:t>프로그램의 플랫폼 호환성 없는 이유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70C0"/>
                </a:solidFill>
              </a:rPr>
              <a:t> 기계어가 </a:t>
            </a:r>
            <a:r>
              <a:rPr lang="en-US" altLang="ko-KR" sz="1400" dirty="0" smtClean="0">
                <a:solidFill>
                  <a:srgbClr val="0070C0"/>
                </a:solidFill>
              </a:rPr>
              <a:t>CPU</a:t>
            </a:r>
            <a:r>
              <a:rPr lang="ko-KR" altLang="en-US" sz="1400" dirty="0" smtClean="0">
                <a:solidFill>
                  <a:srgbClr val="0070C0"/>
                </a:solidFill>
              </a:rPr>
              <a:t>마다 다름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1400" dirty="0">
                <a:solidFill>
                  <a:srgbClr val="0070C0"/>
                </a:solidFill>
              </a:rPr>
              <a:t> </a:t>
            </a:r>
            <a:r>
              <a:rPr lang="ko-KR" altLang="en-US" sz="1400" dirty="0" smtClean="0">
                <a:solidFill>
                  <a:srgbClr val="0070C0"/>
                </a:solidFill>
              </a:rPr>
              <a:t>운영체제마다 </a:t>
            </a:r>
            <a:r>
              <a:rPr lang="en-US" altLang="ko-KR" sz="1400" dirty="0" smtClean="0">
                <a:solidFill>
                  <a:srgbClr val="0070C0"/>
                </a:solidFill>
              </a:rPr>
              <a:t>API</a:t>
            </a:r>
            <a:r>
              <a:rPr lang="ko-KR" altLang="en-US" sz="1400" dirty="0" smtClean="0">
                <a:solidFill>
                  <a:srgbClr val="0070C0"/>
                </a:solidFill>
              </a:rPr>
              <a:t> 다름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70C0"/>
                </a:solidFill>
              </a:rPr>
              <a:t> 운영체제마다 실행파일</a:t>
            </a:r>
            <a:r>
              <a:rPr lang="en-US" altLang="ko-KR" sz="1400" dirty="0" smtClean="0">
                <a:solidFill>
                  <a:srgbClr val="0070C0"/>
                </a:solidFill>
              </a:rPr>
              <a:t> </a:t>
            </a:r>
            <a:r>
              <a:rPr lang="ko-KR" altLang="en-US" sz="1400" dirty="0" smtClean="0">
                <a:solidFill>
                  <a:srgbClr val="0070C0"/>
                </a:solidFill>
              </a:rPr>
              <a:t>형식 다름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228345" y="4871346"/>
            <a:ext cx="2439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 </a:t>
            </a:r>
            <a:r>
              <a:rPr lang="en-US" altLang="ko-KR" sz="1400" dirty="0" smtClean="0"/>
              <a:t>Intel CPU + </a:t>
            </a:r>
            <a:r>
              <a:rPr lang="ko-KR" altLang="en-US" sz="1400" dirty="0" smtClean="0"/>
              <a:t>윈도우 노트북</a:t>
            </a:r>
            <a:endParaRPr lang="ko-KR" altLang="en-US" sz="1400" dirty="0"/>
          </a:p>
        </p:txBody>
      </p:sp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1761" y="4198757"/>
            <a:ext cx="903510" cy="857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7815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 플랫폼 독립성</a:t>
            </a:r>
            <a:r>
              <a:rPr lang="en-US" altLang="ko-KR" dirty="0" smtClean="0"/>
              <a:t>, WORA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WORA(Write Once Run Anywhere)</a:t>
            </a:r>
          </a:p>
          <a:p>
            <a:pPr lvl="1"/>
            <a:r>
              <a:rPr lang="ko-KR" altLang="en-US" dirty="0" smtClean="0"/>
              <a:t>한번 작성된 코드는 모든 플랫폼에서 바로 실행되는 자바의 특징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C/C++ </a:t>
            </a:r>
            <a:r>
              <a:rPr lang="ko-KR" altLang="en-US" dirty="0" smtClean="0"/>
              <a:t>등 기존 언어가 가진 플랫폼 종속성 극복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OS, H/W</a:t>
            </a:r>
            <a:r>
              <a:rPr lang="ko-KR" altLang="en-US" dirty="0" smtClean="0"/>
              <a:t>에 상관없이 자바 프로그램이 동일하게 실행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네트워크에 연결된 어느 클라이언트에서나 실행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브라우저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분산 환경 지원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WORA</a:t>
            </a:r>
            <a:r>
              <a:rPr lang="ko-KR" altLang="en-US" dirty="0" smtClean="0"/>
              <a:t>를 가능하게 하는 자바의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특징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바이트 코드</a:t>
            </a:r>
            <a:r>
              <a:rPr lang="en-US" altLang="ko-KR" dirty="0" smtClean="0"/>
              <a:t>(byte code)</a:t>
            </a:r>
          </a:p>
          <a:p>
            <a:pPr lvl="2"/>
            <a:r>
              <a:rPr lang="ko-KR" altLang="en-US" dirty="0" smtClean="0"/>
              <a:t>자바 소스를 </a:t>
            </a:r>
            <a:r>
              <a:rPr lang="ko-KR" altLang="en-US" dirty="0" err="1" smtClean="0"/>
              <a:t>컴파일한</a:t>
            </a:r>
            <a:r>
              <a:rPr lang="ko-KR" altLang="en-US" dirty="0" smtClean="0"/>
              <a:t> 목적 코드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CPU</a:t>
            </a:r>
            <a:r>
              <a:rPr lang="ko-KR" altLang="en-US" dirty="0" smtClean="0"/>
              <a:t>에 종속적이지 않은 중립적인 코드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JVM</a:t>
            </a:r>
            <a:r>
              <a:rPr lang="ko-KR" altLang="en-US" dirty="0" smtClean="0"/>
              <a:t>에 의해 해석되고 실행됨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JVM(Java Virtual Machine)</a:t>
            </a:r>
          </a:p>
          <a:p>
            <a:pPr lvl="2"/>
            <a:r>
              <a:rPr lang="ko-KR" altLang="en-US" dirty="0" smtClean="0"/>
              <a:t>자바 바이트 코드를 실행하는 자바 가상 기계</a:t>
            </a:r>
            <a:r>
              <a:rPr lang="en-US" altLang="ko-KR" dirty="0" smtClean="0"/>
              <a:t>(</a:t>
            </a:r>
            <a:r>
              <a:rPr lang="ko-KR" altLang="en-US" dirty="0" smtClean="0"/>
              <a:t>소프트웨어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84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2434</TotalTime>
  <Words>2117</Words>
  <Application>Microsoft Office PowerPoint</Application>
  <PresentationFormat>화면 슬라이드 쇼(4:3)</PresentationFormat>
  <Paragraphs>497</Paragraphs>
  <Slides>39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6" baseType="lpstr">
      <vt:lpstr>맑은 고딕</vt:lpstr>
      <vt:lpstr>바탕</vt:lpstr>
      <vt:lpstr>휴먼편지체</vt:lpstr>
      <vt:lpstr>Arial</vt:lpstr>
      <vt:lpstr>Wingdings</vt:lpstr>
      <vt:lpstr>Wingdings 2</vt:lpstr>
      <vt:lpstr>가을</vt:lpstr>
      <vt:lpstr>PowerPoint 프레젠테이션</vt:lpstr>
      <vt:lpstr>학습 목표</vt:lpstr>
      <vt:lpstr>컴퓨터와 소프트웨어</vt:lpstr>
      <vt:lpstr>프로그래밍 언어</vt:lpstr>
      <vt:lpstr>프로그래밍 언어의 진화</vt:lpstr>
      <vt:lpstr>프로그래밍과 컴파일</vt:lpstr>
      <vt:lpstr>자바의 태동</vt:lpstr>
      <vt:lpstr>기존 언어의 플랫폼 종속성</vt:lpstr>
      <vt:lpstr>자바의 플랫폼 독립성, WORA</vt:lpstr>
      <vt:lpstr>자바의 플랫폼 독립성</vt:lpstr>
      <vt:lpstr>자바 가상 기계와 자바 실행 환경</vt:lpstr>
      <vt:lpstr>자바 응용프로그램 실행 환경</vt:lpstr>
      <vt:lpstr>자바와 타언어(C/C++)의 실행 차이</vt:lpstr>
      <vt:lpstr>JDK와 JRE</vt:lpstr>
      <vt:lpstr>Java SE 구성</vt:lpstr>
      <vt:lpstr>JDK 설치 후 디렉터리 구조</vt:lpstr>
      <vt:lpstr>자바의 배포판 종류</vt:lpstr>
      <vt:lpstr>나는 누구?</vt:lpstr>
      <vt:lpstr>Java 9부터 시작된 모듈 프로그래밍</vt:lpstr>
      <vt:lpstr>자바에서 제공하는 전체 모듈 리스트(Java SE)</vt:lpstr>
      <vt:lpstr>자바 API</vt:lpstr>
      <vt:lpstr>자바 온라인 API 문서</vt:lpstr>
      <vt:lpstr>자바 프로그램 개발 : (1) 자바 소스 편집</vt:lpstr>
      <vt:lpstr>자바 프로그램 개발 : (2) 컴파일 및 실행</vt:lpstr>
      <vt:lpstr>자바 통합 개발 환경–이클립스(Eclipse)</vt:lpstr>
      <vt:lpstr>이클립스 실행</vt:lpstr>
      <vt:lpstr>이클립스의 사용자 인터페이스</vt:lpstr>
      <vt:lpstr>프로젝트 생성 메뉴</vt:lpstr>
      <vt:lpstr>프로젝트 생성</vt:lpstr>
      <vt:lpstr>클래스 생성</vt:lpstr>
      <vt:lpstr>생성된 자바 소스</vt:lpstr>
      <vt:lpstr>소스 편집과 컴파일 및 실행</vt:lpstr>
      <vt:lpstr>자바 응용의 종류 : 데스크톱 응용프로그램</vt:lpstr>
      <vt:lpstr>자바 응용의 종류 : 서블릿 응용프로그램</vt:lpstr>
      <vt:lpstr>자바 모바일 응용 : 안드로이드 앱</vt:lpstr>
      <vt:lpstr>자바의 특성(1)</vt:lpstr>
      <vt:lpstr>소스 파일과 클래스, 클래스 파일의 관계</vt:lpstr>
      <vt:lpstr>자바의 특징(2)</vt:lpstr>
      <vt:lpstr>자바의 특징(3)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USER</cp:lastModifiedBy>
  <cp:revision>133</cp:revision>
  <dcterms:created xsi:type="dcterms:W3CDTF">2011-08-27T14:53:28Z</dcterms:created>
  <dcterms:modified xsi:type="dcterms:W3CDTF">2019-03-06T05:41:50Z</dcterms:modified>
</cp:coreProperties>
</file>

<file path=docProps/thumbnail.jpeg>
</file>